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unknown"/>
  <Default Extension="m4v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3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8" r:id="rId3"/>
    <p:sldId id="266" r:id="rId4"/>
    <p:sldId id="265" r:id="rId5"/>
    <p:sldId id="267" r:id="rId6"/>
    <p:sldId id="268" r:id="rId7"/>
    <p:sldId id="269" r:id="rId8"/>
    <p:sldId id="270" r:id="rId9"/>
    <p:sldId id="271" r:id="rId10"/>
    <p:sldId id="276" r:id="rId11"/>
    <p:sldId id="282" r:id="rId12"/>
    <p:sldId id="279" r:id="rId13"/>
    <p:sldId id="281" r:id="rId14"/>
  </p:sldIdLst>
  <p:sldSz cx="9144000" cy="5143500" type="screen16x9"/>
  <p:notesSz cx="6858000" cy="9144000"/>
  <p:defaultTextStyle>
    <a:lvl1pPr marL="0" algn="l" rtl="0" latinLnBrk="0">
      <a:defRPr lang="pt-PT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pt-PT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pt-PT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pt-PT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pt-PT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pt-PT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pt-PT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pt-PT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pt-PT"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30" autoAdjust="0"/>
    <p:restoredTop sz="87621" autoAdjust="0"/>
  </p:normalViewPr>
  <p:slideViewPr>
    <p:cSldViewPr>
      <p:cViewPr varScale="1">
        <p:scale>
          <a:sx n="140" d="100"/>
          <a:sy n="140" d="100"/>
        </p:scale>
        <p:origin x="-96" y="-48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t-PT" smtClean="0"/>
              <a:t>O TROMPETE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708591-D52B-42F6-B3C7-A573BE5650C6}" type="datetimeFigureOut">
              <a:rPr lang="pt-PT" smtClean="0"/>
              <a:t>14/06/15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7D8DEA-63B0-4ED1-A749-548DDBCBCF4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81980913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pt-PT" sz="1200"/>
            </a:lvl1pPr>
            <a:extLst/>
          </a:lstStyle>
          <a:p>
            <a:r>
              <a:rPr lang="pt-PT" smtClean="0"/>
              <a:t>O TROMPETE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pt-PT" sz="1200"/>
            </a:lvl1pPr>
            <a:extLst/>
          </a:lstStyle>
          <a:p>
            <a:fld id="{A8ADFD5B-A66C-449C-B6E8-FB716D07777D}" type="datetimeFigureOut">
              <a:pPr/>
              <a:t>14/06/15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pt-PT"/>
              <a:t>Clique para editar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pt-PT" sz="1200"/>
            </a:lvl1pPr>
            <a:extLst/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pt-PT" sz="1200"/>
            </a:lvl1pPr>
            <a:extLst/>
          </a:lstStyle>
          <a:p>
            <a:fld id="{CA5D3BF3-D352-46FC-8343-31F56E6730EA}" type="slidenum"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32989463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rtl="0" latinLnBrk="0">
      <a:defRPr lang="pt-PT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pt-PT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pt-PT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pt-PT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pt-PT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pt-PT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pt-PT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pt-PT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pt-PT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pt-PT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pt-PT" smtClean="0"/>
              <a:pPr/>
              <a:t>1</a:t>
            </a:fld>
            <a:endParaRPr lang="pt-PT"/>
          </a:p>
        </p:txBody>
      </p:sp>
      <p:sp>
        <p:nvSpPr>
          <p:cNvPr id="5" name="Marcador de Posição do Cabeçalho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pt-PT" smtClean="0"/>
              <a:t>O TROMPETE</a:t>
            </a:r>
            <a:endParaRPr lang="pt-P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pt-PT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pt-PT" smtClean="0"/>
              <a:pPr/>
              <a:t>10</a:t>
            </a:fld>
            <a:endParaRPr lang="pt-PT"/>
          </a:p>
        </p:txBody>
      </p:sp>
      <p:sp>
        <p:nvSpPr>
          <p:cNvPr id="5" name="Marcador de Posição do Cabeçalho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pt-PT" smtClean="0"/>
              <a:t>O TROMPETE</a:t>
            </a:r>
            <a:endParaRPr lang="pt-P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pt-PT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pt-PT" smtClean="0"/>
              <a:pPr/>
              <a:t>2</a:t>
            </a:fld>
            <a:endParaRPr lang="pt-PT"/>
          </a:p>
        </p:txBody>
      </p:sp>
      <p:sp>
        <p:nvSpPr>
          <p:cNvPr id="5" name="Marcador de Posição do Cabeçalho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pt-PT" smtClean="0"/>
              <a:t>O TROMPETE</a:t>
            </a:r>
            <a:endParaRPr lang="pt-P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pt-PT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pt-PT" smtClean="0"/>
              <a:pPr/>
              <a:t>3</a:t>
            </a:fld>
            <a:endParaRPr lang="pt-PT"/>
          </a:p>
        </p:txBody>
      </p:sp>
      <p:sp>
        <p:nvSpPr>
          <p:cNvPr id="5" name="Marcador de Posição do Cabeçalho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pt-PT" smtClean="0"/>
              <a:t>O TROMPETE</a:t>
            </a:r>
            <a:endParaRPr lang="pt-P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pt-PT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pt-PT" smtClean="0"/>
              <a:pPr/>
              <a:t>4</a:t>
            </a:fld>
            <a:endParaRPr lang="pt-PT"/>
          </a:p>
        </p:txBody>
      </p:sp>
      <p:sp>
        <p:nvSpPr>
          <p:cNvPr id="5" name="Marcador de Posição do Cabeçalho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pt-PT" smtClean="0"/>
              <a:t>O TROMPETE</a:t>
            </a:r>
            <a:endParaRPr lang="pt-P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pt-PT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pt-PT" smtClean="0"/>
              <a:pPr/>
              <a:t>5</a:t>
            </a:fld>
            <a:endParaRPr lang="pt-PT"/>
          </a:p>
        </p:txBody>
      </p:sp>
      <p:sp>
        <p:nvSpPr>
          <p:cNvPr id="5" name="Marcador de Posição do Cabeçalho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pt-PT" smtClean="0"/>
              <a:t>O TROMPETE</a:t>
            </a:r>
            <a:endParaRPr lang="pt-P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pt-PT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pt-PT" smtClean="0"/>
              <a:pPr/>
              <a:t>6</a:t>
            </a:fld>
            <a:endParaRPr lang="pt-PT"/>
          </a:p>
        </p:txBody>
      </p:sp>
      <p:sp>
        <p:nvSpPr>
          <p:cNvPr id="5" name="Marcador de Posição do Cabeçalho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pt-PT" smtClean="0"/>
              <a:t>O TROMPETE</a:t>
            </a:r>
            <a:endParaRPr lang="pt-P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pt-PT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pt-PT" smtClean="0"/>
              <a:pPr/>
              <a:t>7</a:t>
            </a:fld>
            <a:endParaRPr lang="pt-PT"/>
          </a:p>
        </p:txBody>
      </p:sp>
      <p:sp>
        <p:nvSpPr>
          <p:cNvPr id="5" name="Marcador de Posição do Cabeçalho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pt-PT" smtClean="0"/>
              <a:t>O TROMPETE</a:t>
            </a:r>
            <a:endParaRPr lang="pt-P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pt-PT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pt-PT" smtClean="0"/>
              <a:pPr/>
              <a:t>8</a:t>
            </a:fld>
            <a:endParaRPr lang="pt-PT"/>
          </a:p>
        </p:txBody>
      </p:sp>
      <p:sp>
        <p:nvSpPr>
          <p:cNvPr id="5" name="Marcador de Posição do Cabeçalho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pt-PT" smtClean="0"/>
              <a:t>O TROMPETE</a:t>
            </a:r>
            <a:endParaRPr lang="pt-P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pt-PT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pt-PT" smtClean="0"/>
              <a:pPr/>
              <a:t>9</a:t>
            </a:fld>
            <a:endParaRPr lang="pt-PT"/>
          </a:p>
        </p:txBody>
      </p:sp>
      <p:sp>
        <p:nvSpPr>
          <p:cNvPr id="5" name="Marcador de Posição do Cabeçalho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pt-PT" smtClean="0"/>
              <a:t>O TROMPETE</a:t>
            </a:r>
            <a:endParaRPr lang="pt-P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pt-PT" smtClean="0"/>
              <a:pPr/>
              <a:t>14/06/15</a:t>
            </a:fld>
            <a:endParaRPr kumimoji="0" lang="pt-PT" sz="1400">
              <a:solidFill>
                <a:schemeClr val="tx2"/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kumimoji="0" lang="pt-PT" sz="1400">
              <a:solidFill>
                <a:schemeClr val="tx2"/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0" lang="pt-PT" sz="1400" b="1" smtClean="0">
                <a:solidFill>
                  <a:srgbClr val="FFFFFF"/>
                </a:solidFill>
              </a:rPr>
              <a:pPr algn="ctr"/>
              <a:t>‹#›</a:t>
            </a:fld>
            <a:endParaRPr kumimoji="0" lang="pt-PT" sz="14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618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pt-PT" smtClean="0"/>
              <a:pPr/>
              <a:t>14/06/15</a:t>
            </a:fld>
            <a:endParaRPr kumimoji="0" lang="pt-PT" sz="1400">
              <a:solidFill>
                <a:schemeClr val="tx2"/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kumimoji="0" lang="pt-PT" sz="1400">
              <a:solidFill>
                <a:schemeClr val="tx2"/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0" lang="pt-PT" sz="1400" b="1" smtClean="0">
                <a:solidFill>
                  <a:srgbClr val="FFFFFF"/>
                </a:solidFill>
              </a:rPr>
              <a:pPr algn="ctr"/>
              <a:t>‹#›</a:t>
            </a:fld>
            <a:endParaRPr kumimoji="0" lang="pt-PT" sz="14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242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pt-PT" smtClean="0"/>
              <a:pPr/>
              <a:t>14/06/15</a:t>
            </a:fld>
            <a:endParaRPr kumimoji="0" lang="pt-PT" sz="1400">
              <a:solidFill>
                <a:schemeClr val="tx2"/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kumimoji="0" lang="pt-PT" sz="1400">
              <a:solidFill>
                <a:schemeClr val="tx2"/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0" lang="pt-PT" sz="1400" b="1" smtClean="0">
                <a:solidFill>
                  <a:srgbClr val="FFFFFF"/>
                </a:solidFill>
              </a:rPr>
              <a:pPr algn="ctr"/>
              <a:t>‹#›</a:t>
            </a:fld>
            <a:endParaRPr kumimoji="0" lang="pt-PT" sz="14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0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pt-PT" smtClean="0"/>
              <a:pPr/>
              <a:t>14/06/15</a:t>
            </a:fld>
            <a:endParaRPr kumimoji="0" lang="pt-PT" sz="1400">
              <a:solidFill>
                <a:schemeClr val="tx2"/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kumimoji="0" lang="pt-PT" sz="1400">
              <a:solidFill>
                <a:schemeClr val="tx2"/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0" lang="pt-PT" sz="1400" b="1" smtClean="0">
                <a:solidFill>
                  <a:srgbClr val="FFFFFF"/>
                </a:solidFill>
              </a:rPr>
              <a:pPr algn="ctr"/>
              <a:t>‹#›</a:t>
            </a:fld>
            <a:endParaRPr kumimoji="0" lang="pt-PT" sz="14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732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F9F07-3BC7-4570-B054-79111B0A380C}" type="datetime1">
              <a:rPr lang="pt-PT" smtClean="0"/>
              <a:pPr/>
              <a:t>14/06/15</a:t>
            </a:fld>
            <a:endParaRPr kumimoji="0"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0" lang="pt-PT" sz="2400" b="1" smtClean="0">
                <a:solidFill>
                  <a:srgbClr val="FFFFFF"/>
                </a:solidFill>
              </a:rPr>
              <a:pPr algn="ctr"/>
              <a:t>‹#›</a:t>
            </a:fld>
            <a:endParaRPr kumimoji="0" lang="pt-PT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431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pt-PT" smtClean="0"/>
              <a:pPr/>
              <a:t>14/06/15</a:t>
            </a:fld>
            <a:endParaRPr kumimoji="0"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0" lang="pt-PT" sz="1400" b="1" smtClean="0">
                <a:solidFill>
                  <a:srgbClr val="FFFFFF"/>
                </a:solidFill>
              </a:rPr>
              <a:pPr algn="ctr"/>
              <a:t>‹#›</a:t>
            </a:fld>
            <a:endParaRPr kumimoji="0" lang="pt-PT"/>
          </a:p>
        </p:txBody>
      </p:sp>
    </p:spTree>
    <p:extLst>
      <p:ext uri="{BB962C8B-B14F-4D97-AF65-F5344CB8AC3E}">
        <p14:creationId xmlns:p14="http://schemas.microsoft.com/office/powerpoint/2010/main" val="96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pt-PT" smtClean="0"/>
              <a:pPr/>
              <a:t>14/06/15</a:t>
            </a:fld>
            <a:endParaRPr kumimoji="0"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0" lang="pt-PT" sz="1400" b="1" smtClean="0">
                <a:solidFill>
                  <a:srgbClr val="FFFFFF"/>
                </a:solidFill>
              </a:rPr>
              <a:pPr algn="ctr"/>
              <a:t>‹#›</a:t>
            </a:fld>
            <a:endParaRPr kumimoji="0" lang="pt-PT"/>
          </a:p>
        </p:txBody>
      </p:sp>
    </p:spTree>
    <p:extLst>
      <p:ext uri="{BB962C8B-B14F-4D97-AF65-F5344CB8AC3E}">
        <p14:creationId xmlns:p14="http://schemas.microsoft.com/office/powerpoint/2010/main" val="2668799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pt-PT" smtClean="0"/>
              <a:pPr/>
              <a:t>14/06/15</a:t>
            </a:fld>
            <a:endParaRPr kumimoji="0" lang="pt-PT" sz="1400">
              <a:solidFill>
                <a:schemeClr val="tx2"/>
              </a:solidFill>
            </a:endParaRPr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kumimoji="0" lang="pt-PT" sz="1400">
              <a:solidFill>
                <a:schemeClr val="tx2"/>
              </a:solidFill>
            </a:endParaRP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0" lang="pt-PT" sz="1400" b="1" smtClean="0">
                <a:solidFill>
                  <a:srgbClr val="FFFFFF"/>
                </a:solidFill>
              </a:rPr>
              <a:pPr algn="ctr"/>
              <a:t>‹#›</a:t>
            </a:fld>
            <a:endParaRPr kumimoji="0" lang="pt-PT" sz="14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807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pt-PT" smtClean="0"/>
              <a:pPr/>
              <a:t>14/06/15</a:t>
            </a:fld>
            <a:endParaRPr kumimoji="0" lang="pt-PT" sz="1400">
              <a:solidFill>
                <a:schemeClr val="tx2"/>
              </a:solidFill>
            </a:endParaRPr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kumimoji="0" lang="pt-PT" sz="1400">
              <a:solidFill>
                <a:schemeClr val="tx2"/>
              </a:solidFill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0" lang="pt-PT" sz="1400" b="1" smtClean="0">
                <a:solidFill>
                  <a:srgbClr val="FFFFFF"/>
                </a:solidFill>
              </a:rPr>
              <a:pPr algn="ctr"/>
              <a:t>‹#›</a:t>
            </a:fld>
            <a:endParaRPr kumimoji="0" lang="pt-PT" sz="14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531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8198-4617-485E-9585-4840B69DBBA6}" type="datetime1">
              <a:rPr lang="pt-PT" smtClean="0"/>
              <a:pPr/>
              <a:t>14/06/15</a:t>
            </a:fld>
            <a:endParaRPr kumimoji="0"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7CB7D-F184-43C7-B6FD-03D728E1BBFF}" type="slidenum">
              <a:rPr kumimoji="0" lang="pt-PT" smtClean="0">
                <a:solidFill>
                  <a:srgbClr val="FFFFFF"/>
                </a:solidFill>
              </a:rPr>
              <a:pPr/>
              <a:t>‹#›</a:t>
            </a:fld>
            <a:endParaRPr kumimoji="0" lang="pt-P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935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pt-PT" smtClean="0"/>
              <a:pPr/>
              <a:t>14/06/15</a:t>
            </a:fld>
            <a:endParaRPr kumimoji="0"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0" lang="pt-PT" sz="2800" b="1" smtClean="0">
                <a:solidFill>
                  <a:srgbClr val="FFFFFF"/>
                </a:solidFill>
              </a:rPr>
              <a:pPr algn="ctr"/>
              <a:t>‹#›</a:t>
            </a:fld>
            <a:endParaRPr kumimoji="0" lang="pt-PT" sz="2800"/>
          </a:p>
        </p:txBody>
      </p:sp>
    </p:spTree>
    <p:extLst>
      <p:ext uri="{BB962C8B-B14F-4D97-AF65-F5344CB8AC3E}">
        <p14:creationId xmlns:p14="http://schemas.microsoft.com/office/powerpoint/2010/main" val="1842212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06EA6-EFEA-4C30-9264-4F9291A5780D}" type="datetime1">
              <a:rPr lang="pt-PT" smtClean="0"/>
              <a:pPr/>
              <a:t>14/06/15</a:t>
            </a:fld>
            <a:endParaRPr kumimoji="0" lang="pt-PT" sz="1400">
              <a:solidFill>
                <a:schemeClr val="tx2"/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endParaRPr kumimoji="0" lang="pt-PT" sz="1400">
              <a:solidFill>
                <a:schemeClr val="tx2"/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8F82E0A0-C266-4798-8C8F-B9F91E9DA37E}" type="slidenum">
              <a:rPr kumimoji="0" lang="pt-PT" sz="1400" b="1" smtClean="0">
                <a:solidFill>
                  <a:srgbClr val="FFFFFF"/>
                </a:solidFill>
              </a:rPr>
              <a:pPr algn="ctr"/>
              <a:t>‹#›</a:t>
            </a:fld>
            <a:endParaRPr kumimoji="0" lang="pt-PT" sz="14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10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6.png"/><Relationship Id="rId1" Type="http://schemas.microsoft.com/office/2007/relationships/media" Target="../media/media3.m4v"/><Relationship Id="rId2" Type="http://schemas.openxmlformats.org/officeDocument/2006/relationships/video" Target="../media/media3.m4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7.png"/><Relationship Id="rId1" Type="http://schemas.microsoft.com/office/2007/relationships/media" Target="../media/media4.m4v"/><Relationship Id="rId2" Type="http://schemas.openxmlformats.org/officeDocument/2006/relationships/video" Target="../media/media4.m4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5.png"/><Relationship Id="rId6" Type="http://schemas.openxmlformats.org/officeDocument/2006/relationships/image" Target="../media/image4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slide" Target="slide12.xm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slide" Target="slide13.xm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6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83518"/>
            <a:ext cx="5940660" cy="4458220"/>
          </a:xfrm>
          <a:prstGeom prst="rect">
            <a:avLst/>
          </a:prstGeom>
          <a:solidFill>
            <a:schemeClr val="bg2">
              <a:lumMod val="25000"/>
              <a:alpha val="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2" name="CaixaDeTexto 1"/>
          <p:cNvSpPr txBox="1"/>
          <p:nvPr/>
        </p:nvSpPr>
        <p:spPr>
          <a:xfrm>
            <a:off x="2339752" y="340517"/>
            <a:ext cx="446449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pt-PT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 TROMPETE</a:t>
            </a:r>
            <a:endParaRPr lang="pt-PT" sz="6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55861"/>
            <a:ext cx="2322744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72" y="3030828"/>
            <a:ext cx="2272965" cy="78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828" y="2976386"/>
            <a:ext cx="2486055" cy="89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003798"/>
            <a:ext cx="2016224" cy="87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876" y="1321507"/>
            <a:ext cx="1656184" cy="876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041" y="1282887"/>
            <a:ext cx="2088232" cy="954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2832" y="2263973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err="1" smtClean="0"/>
              <a:t>Trompete</a:t>
            </a:r>
            <a:r>
              <a:rPr lang="en-US" sz="1400" i="1" dirty="0" smtClean="0"/>
              <a:t> Sib</a:t>
            </a:r>
            <a:endParaRPr lang="en-US" sz="14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3671900" y="2335981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err="1" smtClean="0"/>
              <a:t>Cornetim</a:t>
            </a:r>
            <a:endParaRPr lang="en-US" sz="14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640089" y="2407989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err="1" smtClean="0"/>
              <a:t>Fliscorne</a:t>
            </a:r>
            <a:endParaRPr lang="en-US" sz="14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764820" y="3854015"/>
            <a:ext cx="1420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err="1" smtClean="0"/>
              <a:t>Trompete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D</a:t>
            </a:r>
            <a:r>
              <a:rPr lang="en-US" sz="1400" i="1" dirty="0" err="1" smtClean="0"/>
              <a:t>ó</a:t>
            </a:r>
            <a:endParaRPr lang="en-US" sz="14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3671900" y="3854015"/>
            <a:ext cx="12075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err="1" smtClean="0"/>
              <a:t>Trompete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Mib</a:t>
            </a:r>
            <a:endParaRPr lang="en-US" sz="14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6460069" y="3926023"/>
            <a:ext cx="15626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err="1" smtClean="0"/>
              <a:t>Trompete</a:t>
            </a:r>
            <a:r>
              <a:rPr lang="en-US" sz="1400" i="1" dirty="0" smtClean="0"/>
              <a:t> Piccolo</a:t>
            </a:r>
            <a:endParaRPr lang="en-US" sz="1400" i="1" dirty="0"/>
          </a:p>
        </p:txBody>
      </p:sp>
      <p:sp>
        <p:nvSpPr>
          <p:cNvPr id="16" name="Rectangle 15"/>
          <p:cNvSpPr/>
          <p:nvPr/>
        </p:nvSpPr>
        <p:spPr>
          <a:xfrm>
            <a:off x="611560" y="123478"/>
            <a:ext cx="30129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t-PT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O </a:t>
            </a:r>
            <a:r>
              <a:rPr lang="pt-PT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TROMPETE</a:t>
            </a:r>
            <a:endParaRPr 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19444" y="123478"/>
            <a:ext cx="453757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VÁRIOS TROMPETES</a:t>
            </a:r>
            <a:endParaRPr lang="pt-PT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9106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accent2">
                <a:lumMod val="75000"/>
              </a:schemeClr>
            </a:gs>
            <a:gs pos="100000">
              <a:schemeClr val="bg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43809" y="1786920"/>
            <a:ext cx="3456383" cy="15696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9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FIM</a:t>
            </a:r>
            <a:endParaRPr lang="pt-PT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9112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14:window dir="vert"/>
      </p:transition>
    </mc:Choice>
    <mc:Fallback>
      <p:transition xmlns:p14="http://schemas.microsoft.com/office/powerpoint/2010/main" spd="slow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rnetto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800" y="267494"/>
            <a:ext cx="8172401" cy="4596976"/>
          </a:xfrm>
          <a:prstGeom prst="rect">
            <a:avLst/>
          </a:prstGeom>
        </p:spPr>
      </p:pic>
      <p:sp>
        <p:nvSpPr>
          <p:cNvPr id="4" name="Action Button: Return 3">
            <a:hlinkClick r:id="" action="ppaction://hlinkshowjump?jump=lastslideviewed" highlightClick="1"/>
          </p:cNvPr>
          <p:cNvSpPr/>
          <p:nvPr/>
        </p:nvSpPr>
        <p:spPr>
          <a:xfrm>
            <a:off x="8741873" y="4659982"/>
            <a:ext cx="395536" cy="411510"/>
          </a:xfrm>
          <a:prstGeom prst="actionButtonRetur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624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Return 3">
            <a:hlinkClick r:id="" action="ppaction://hlinkshowjump?jump=lastslideviewed" highlightClick="1"/>
          </p:cNvPr>
          <p:cNvSpPr/>
          <p:nvPr/>
        </p:nvSpPr>
        <p:spPr>
          <a:xfrm>
            <a:off x="8741873" y="4659982"/>
            <a:ext cx="395536" cy="411510"/>
          </a:xfrm>
          <a:prstGeom prst="actionButtonRetur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rompete natural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650" y="227053"/>
            <a:ext cx="8336701" cy="468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82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915566"/>
            <a:ext cx="4902672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39952" y="51470"/>
            <a:ext cx="4247994" cy="70788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PR</a:t>
            </a:r>
            <a:r>
              <a:rPr lang="pt-PT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É-HISTÓRIA</a:t>
            </a:r>
            <a:endParaRPr lang="pt-PT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7544" y="51470"/>
            <a:ext cx="30129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t-PT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O </a:t>
            </a:r>
            <a:r>
              <a:rPr lang="pt-PT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TROMPETE</a:t>
            </a:r>
            <a:endParaRPr 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915566"/>
            <a:ext cx="331236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PT" sz="1600" b="1" dirty="0"/>
              <a:t>ANTECEDENTES PRÉ-</a:t>
            </a:r>
            <a:r>
              <a:rPr lang="pt-PT" sz="1600" b="1" dirty="0" smtClean="0"/>
              <a:t>HISTÓRICOS</a:t>
            </a:r>
          </a:p>
          <a:p>
            <a:pPr lvl="0"/>
            <a:endParaRPr lang="pt-PT" sz="1600" b="1" dirty="0" smtClean="0"/>
          </a:p>
          <a:p>
            <a:r>
              <a:rPr lang="pt-PT" sz="1200" dirty="0"/>
              <a:t>. </a:t>
            </a:r>
            <a:r>
              <a:rPr lang="pt-PT" sz="1200" b="1" dirty="0"/>
              <a:t>Materiais</a:t>
            </a:r>
            <a:r>
              <a:rPr lang="pt-PT" sz="1200" dirty="0"/>
              <a:t>: </a:t>
            </a:r>
            <a:endParaRPr lang="pt-PT" sz="1200" dirty="0" smtClean="0"/>
          </a:p>
          <a:p>
            <a:pPr lvl="1"/>
            <a:r>
              <a:rPr lang="pt-PT" sz="1200" dirty="0"/>
              <a:t>- Tubos de cana</a:t>
            </a:r>
          </a:p>
          <a:p>
            <a:pPr lvl="1"/>
            <a:r>
              <a:rPr lang="pt-PT" sz="1200" dirty="0"/>
              <a:t>- Bambu</a:t>
            </a:r>
          </a:p>
          <a:p>
            <a:pPr lvl="1"/>
            <a:r>
              <a:rPr lang="pt-PT" sz="1200" dirty="0"/>
              <a:t>- Madeira</a:t>
            </a:r>
          </a:p>
          <a:p>
            <a:pPr lvl="1"/>
            <a:r>
              <a:rPr lang="pt-PT" sz="1200" dirty="0"/>
              <a:t>- Búzios</a:t>
            </a:r>
          </a:p>
          <a:p>
            <a:pPr lvl="1"/>
            <a:r>
              <a:rPr lang="pt-PT" sz="1200" dirty="0"/>
              <a:t>- Osso ou corno </a:t>
            </a:r>
            <a:r>
              <a:rPr lang="pt-PT" sz="1200" dirty="0" smtClean="0"/>
              <a:t>de animais</a:t>
            </a:r>
            <a:endParaRPr lang="pt-PT" sz="1200" dirty="0"/>
          </a:p>
          <a:p>
            <a:endParaRPr lang="pt-PT" sz="1200" dirty="0"/>
          </a:p>
          <a:p>
            <a:r>
              <a:rPr lang="pt-PT" sz="1200" b="1" dirty="0" smtClean="0"/>
              <a:t>Utilizações</a:t>
            </a:r>
            <a:r>
              <a:rPr lang="pt-PT" sz="1200" dirty="0" smtClean="0"/>
              <a:t>:</a:t>
            </a:r>
            <a:endParaRPr lang="en-US" sz="1200" dirty="0"/>
          </a:p>
          <a:p>
            <a:pPr lvl="1"/>
            <a:r>
              <a:rPr lang="pt-PT" sz="1200" dirty="0"/>
              <a:t>- Conduzir rebanhos</a:t>
            </a:r>
          </a:p>
          <a:p>
            <a:pPr lvl="1"/>
            <a:r>
              <a:rPr lang="pt-PT" sz="1200" dirty="0"/>
              <a:t>- Assustar animais pré</a:t>
            </a:r>
            <a:r>
              <a:rPr lang="pt-PT" sz="1200" dirty="0" smtClean="0"/>
              <a:t>-históricos</a:t>
            </a:r>
            <a:endParaRPr lang="pt-PT" sz="1200" dirty="0"/>
          </a:p>
          <a:p>
            <a:pPr lvl="1"/>
            <a:r>
              <a:rPr lang="pt-PT" sz="1200" dirty="0"/>
              <a:t>- Espantar espíritos</a:t>
            </a:r>
          </a:p>
          <a:p>
            <a:pPr lvl="0"/>
            <a:endParaRPr lang="pt-PT" dirty="0"/>
          </a:p>
          <a:p>
            <a:pPr lvl="0"/>
            <a:endParaRPr lang="pt-P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ção do Texto 9"/>
          <p:cNvSpPr>
            <a:spLocks noGrp="1"/>
          </p:cNvSpPr>
          <p:nvPr>
            <p:ph type="body" sz="half" idx="2"/>
          </p:nvPr>
        </p:nvSpPr>
        <p:spPr>
          <a:xfrm>
            <a:off x="395536" y="1347614"/>
            <a:ext cx="3528392" cy="2736304"/>
          </a:xfrm>
        </p:spPr>
        <p:txBody>
          <a:bodyPr>
            <a:normAutofit lnSpcReduction="10000"/>
          </a:bodyPr>
          <a:lstStyle/>
          <a:p>
            <a:pPr algn="just"/>
            <a:r>
              <a:rPr lang="pt-PT" sz="1600" dirty="0" smtClean="0"/>
              <a:t>. </a:t>
            </a:r>
            <a:r>
              <a:rPr lang="pt-PT" b="1" dirty="0" smtClean="0"/>
              <a:t>Trompetes de </a:t>
            </a:r>
            <a:r>
              <a:rPr lang="pt-PT" b="1" dirty="0" err="1" smtClean="0"/>
              <a:t>Tutankhamun</a:t>
            </a:r>
            <a:r>
              <a:rPr lang="pt-PT" b="1" dirty="0" smtClean="0"/>
              <a:t> </a:t>
            </a:r>
          </a:p>
          <a:p>
            <a:pPr algn="just"/>
            <a:r>
              <a:rPr lang="pt-PT" sz="1600" b="1" dirty="0"/>
              <a:t> </a:t>
            </a:r>
            <a:r>
              <a:rPr lang="pt-PT" sz="1600" b="1" dirty="0" smtClean="0"/>
              <a:t> </a:t>
            </a:r>
            <a:r>
              <a:rPr lang="pt-PT" sz="1600" b="1" dirty="0" smtClean="0"/>
              <a:t>(</a:t>
            </a:r>
            <a:r>
              <a:rPr lang="pt-PT" sz="1600" b="1" dirty="0" smtClean="0"/>
              <a:t>1333–1323 B.C)</a:t>
            </a:r>
          </a:p>
          <a:p>
            <a:pPr algn="just"/>
            <a:endParaRPr lang="pt-PT" dirty="0" smtClean="0"/>
          </a:p>
          <a:p>
            <a:pPr algn="just"/>
            <a:r>
              <a:rPr lang="pt-PT" sz="1600" dirty="0" smtClean="0"/>
              <a:t>. </a:t>
            </a:r>
            <a:r>
              <a:rPr lang="pt-PT" sz="1600" b="1" dirty="0" smtClean="0"/>
              <a:t>Materiais</a:t>
            </a:r>
            <a:r>
              <a:rPr lang="pt-PT" sz="1600" dirty="0" smtClean="0"/>
              <a:t>: </a:t>
            </a:r>
          </a:p>
          <a:p>
            <a:pPr algn="just"/>
            <a:r>
              <a:rPr lang="pt-PT" sz="1200" dirty="0" smtClean="0"/>
              <a:t>	- </a:t>
            </a:r>
            <a:r>
              <a:rPr lang="pt-PT" sz="1200" dirty="0" smtClean="0"/>
              <a:t>Prata</a:t>
            </a:r>
          </a:p>
          <a:p>
            <a:pPr algn="just"/>
            <a:r>
              <a:rPr lang="pt-PT" sz="1600" dirty="0"/>
              <a:t>	</a:t>
            </a:r>
            <a:r>
              <a:rPr lang="pt-PT" sz="1200" dirty="0" smtClean="0"/>
              <a:t>- Bronze</a:t>
            </a:r>
          </a:p>
          <a:p>
            <a:pPr algn="just"/>
            <a:endParaRPr lang="pt-PT" sz="1600" dirty="0" smtClean="0"/>
          </a:p>
          <a:p>
            <a:pPr algn="just"/>
            <a:r>
              <a:rPr lang="pt-PT" sz="1600" dirty="0" smtClean="0"/>
              <a:t>. </a:t>
            </a:r>
            <a:r>
              <a:rPr lang="pt-PT" sz="1600" b="1" dirty="0" smtClean="0"/>
              <a:t>Utilizações</a:t>
            </a:r>
            <a:r>
              <a:rPr lang="pt-PT" sz="1600" dirty="0" smtClean="0"/>
              <a:t>:</a:t>
            </a:r>
          </a:p>
          <a:p>
            <a:pPr algn="just"/>
            <a:r>
              <a:rPr lang="pt-PT" sz="1600" dirty="0"/>
              <a:t>	</a:t>
            </a:r>
            <a:r>
              <a:rPr lang="pt-PT" sz="1300" dirty="0" smtClean="0"/>
              <a:t>- Sinalização</a:t>
            </a:r>
          </a:p>
          <a:p>
            <a:pPr algn="just"/>
            <a:r>
              <a:rPr lang="pt-PT" sz="1300" dirty="0"/>
              <a:t>	</a:t>
            </a:r>
            <a:r>
              <a:rPr lang="pt-PT" sz="1300" dirty="0" smtClean="0"/>
              <a:t>- Amplificação da voz humana</a:t>
            </a:r>
          </a:p>
          <a:p>
            <a:endParaRPr lang="pt-PT" dirty="0" smtClean="0"/>
          </a:p>
          <a:p>
            <a:endParaRPr lang="pt-P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4851462" y="852128"/>
            <a:ext cx="2752700" cy="3743672"/>
          </a:xfrm>
          <a:prstGeom prst="rect">
            <a:avLst/>
          </a:prstGeom>
          <a:noFill/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788024" y="51470"/>
            <a:ext cx="285642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ERA EG</a:t>
            </a:r>
            <a:r>
              <a:rPr lang="pt-PT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ÍPCIA</a:t>
            </a:r>
            <a:endParaRPr lang="en-US" sz="4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Exemplo Trompete - Tutukam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2400" y="3651870"/>
            <a:ext cx="406400" cy="406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53250" y="51470"/>
            <a:ext cx="30129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t-PT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O </a:t>
            </a:r>
            <a:r>
              <a:rPr lang="pt-PT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TROMPETE</a:t>
            </a:r>
            <a:endParaRPr 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9505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600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ção do Texto 9"/>
          <p:cNvSpPr>
            <a:spLocks noGrp="1"/>
          </p:cNvSpPr>
          <p:nvPr>
            <p:ph type="body" sz="half" idx="2"/>
          </p:nvPr>
        </p:nvSpPr>
        <p:spPr>
          <a:xfrm>
            <a:off x="467544" y="1347614"/>
            <a:ext cx="3672408" cy="2623245"/>
          </a:xfrm>
        </p:spPr>
        <p:txBody>
          <a:bodyPr>
            <a:normAutofit lnSpcReduction="10000"/>
          </a:bodyPr>
          <a:lstStyle/>
          <a:p>
            <a:pPr algn="just"/>
            <a:r>
              <a:rPr lang="pt-PT" sz="2000" dirty="0" smtClean="0"/>
              <a:t>Até aos </a:t>
            </a:r>
            <a:r>
              <a:rPr lang="pt-PT" sz="2000" dirty="0" smtClean="0"/>
              <a:t>Romanos o trompete s</a:t>
            </a:r>
            <a:r>
              <a:rPr lang="pt-PT" sz="2000" dirty="0" smtClean="0"/>
              <a:t>ó </a:t>
            </a:r>
            <a:r>
              <a:rPr lang="pt-PT" sz="2000" dirty="0" smtClean="0"/>
              <a:t>teve duas </a:t>
            </a:r>
            <a:r>
              <a:rPr lang="pt-PT" sz="1800" dirty="0" smtClean="0"/>
              <a:t>funções:</a:t>
            </a:r>
            <a:endParaRPr lang="pt-PT" sz="1800" dirty="0"/>
          </a:p>
          <a:p>
            <a:pPr algn="just"/>
            <a:endParaRPr lang="pt-PT" dirty="0"/>
          </a:p>
          <a:p>
            <a:pPr lvl="1" algn="just"/>
            <a:r>
              <a:rPr lang="pt-PT" sz="1600" b="1" dirty="0" smtClean="0"/>
              <a:t>Militar</a:t>
            </a:r>
            <a:r>
              <a:rPr lang="pt-PT" sz="1600" dirty="0" smtClean="0"/>
              <a:t> – nas campanhas de guerra, sinalizando manobras militares aos </a:t>
            </a:r>
            <a:r>
              <a:rPr lang="pt-PT" sz="1600" dirty="0" smtClean="0"/>
              <a:t>soldados </a:t>
            </a:r>
            <a:r>
              <a:rPr lang="pt-PT" sz="1600" dirty="0" smtClean="0"/>
              <a:t>que lutavam no campo; </a:t>
            </a:r>
          </a:p>
          <a:p>
            <a:pPr algn="just"/>
            <a:endParaRPr lang="pt-PT" sz="1600" dirty="0" smtClean="0"/>
          </a:p>
          <a:p>
            <a:pPr lvl="1" algn="just"/>
            <a:r>
              <a:rPr lang="pt-PT" sz="1600" b="1" dirty="0"/>
              <a:t>R</a:t>
            </a:r>
            <a:r>
              <a:rPr lang="pt-PT" sz="1600" b="1" dirty="0" smtClean="0"/>
              <a:t>eligiosa</a:t>
            </a:r>
            <a:r>
              <a:rPr lang="pt-PT" sz="1600" dirty="0" smtClean="0"/>
              <a:t> – desde </a:t>
            </a:r>
            <a:r>
              <a:rPr lang="pt-PT" sz="1600" dirty="0" smtClean="0"/>
              <a:t>o seu </a:t>
            </a:r>
            <a:r>
              <a:rPr lang="pt-PT" sz="1600" dirty="0" smtClean="0"/>
              <a:t>uso primitivo para “afastar os espíritos malignos”</a:t>
            </a:r>
          </a:p>
          <a:p>
            <a:endParaRPr lang="pt-PT" dirty="0"/>
          </a:p>
        </p:txBody>
      </p:sp>
      <p:sp>
        <p:nvSpPr>
          <p:cNvPr id="4" name="Rectangle 3"/>
          <p:cNvSpPr/>
          <p:nvPr/>
        </p:nvSpPr>
        <p:spPr>
          <a:xfrm>
            <a:off x="827584" y="123478"/>
            <a:ext cx="30129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t-PT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O </a:t>
            </a:r>
            <a:r>
              <a:rPr lang="pt-PT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TROMPETE</a:t>
            </a:r>
            <a:endParaRPr 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r="-126" b="16836"/>
          <a:stretch/>
        </p:blipFill>
        <p:spPr>
          <a:xfrm>
            <a:off x="4572000" y="1563638"/>
            <a:ext cx="4191000" cy="2019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5436096" y="123478"/>
            <a:ext cx="25067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pt-PT" sz="4000" b="1" dirty="0" smtClean="0">
                <a:ln/>
                <a:solidFill>
                  <a:schemeClr val="accent3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ROMANOS</a:t>
            </a:r>
            <a:endParaRPr lang="en-US" sz="4000" b="1" dirty="0">
              <a:ln/>
              <a:solidFill>
                <a:schemeClr val="accent3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Simulação batalha romano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2440" y="3723878"/>
            <a:ext cx="478408" cy="47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46757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01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ção do Texto 9"/>
          <p:cNvSpPr>
            <a:spLocks noGrp="1"/>
          </p:cNvSpPr>
          <p:nvPr>
            <p:ph type="body" sz="half" idx="2"/>
          </p:nvPr>
        </p:nvSpPr>
        <p:spPr>
          <a:xfrm>
            <a:off x="467544" y="1491630"/>
            <a:ext cx="3672408" cy="2983284"/>
          </a:xfrm>
        </p:spPr>
        <p:txBody>
          <a:bodyPr>
            <a:normAutofit/>
          </a:bodyPr>
          <a:lstStyle/>
          <a:p>
            <a:r>
              <a:rPr lang="pt-PT" sz="2000" dirty="0" smtClean="0"/>
              <a:t>Aparecimento do Cornetto</a:t>
            </a:r>
          </a:p>
          <a:p>
            <a:endParaRPr lang="pt-PT" b="1" dirty="0" smtClean="0"/>
          </a:p>
          <a:p>
            <a:pPr lvl="1"/>
            <a:r>
              <a:rPr lang="pt-PT" sz="1600" dirty="0" smtClean="0"/>
              <a:t>. T</a:t>
            </a:r>
            <a:r>
              <a:rPr lang="pt-PT" sz="1600" dirty="0" smtClean="0"/>
              <a:t>ubo c</a:t>
            </a:r>
            <a:r>
              <a:rPr lang="pt-PT" sz="1600" dirty="0" smtClean="0"/>
              <a:t>ó</a:t>
            </a:r>
            <a:r>
              <a:rPr lang="pt-PT" sz="1600" dirty="0" smtClean="0"/>
              <a:t>nico </a:t>
            </a:r>
            <a:r>
              <a:rPr lang="pt-PT" sz="1600" dirty="0"/>
              <a:t>de madeira coberta</a:t>
            </a:r>
            <a:endParaRPr lang="pt-PT" sz="1600" b="1" dirty="0"/>
          </a:p>
          <a:p>
            <a:pPr lvl="1"/>
            <a:r>
              <a:rPr lang="pt-PT" sz="1600" dirty="0" smtClean="0"/>
              <a:t>. Feito </a:t>
            </a:r>
            <a:r>
              <a:rPr lang="pt-PT" sz="1600" dirty="0" smtClean="0"/>
              <a:t>de madeira</a:t>
            </a:r>
          </a:p>
          <a:p>
            <a:pPr lvl="1"/>
            <a:r>
              <a:rPr lang="pt-PT" sz="1600" dirty="0" smtClean="0"/>
              <a:t>. Com orifícios</a:t>
            </a:r>
            <a:endParaRPr lang="pt-PT" sz="1600" dirty="0" smtClean="0"/>
          </a:p>
          <a:p>
            <a:endParaRPr lang="pt-PT" dirty="0" smtClean="0"/>
          </a:p>
          <a:p>
            <a:endParaRPr lang="pt-P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31590"/>
            <a:ext cx="1728192" cy="3224158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27584" y="123478"/>
            <a:ext cx="30129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t-PT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O </a:t>
            </a:r>
            <a:r>
              <a:rPr lang="pt-PT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TROMPETE</a:t>
            </a:r>
            <a:endParaRPr 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04048" y="123478"/>
            <a:ext cx="31146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IDADE M</a:t>
            </a:r>
            <a:r>
              <a:rPr lang="pt-PT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ÉDIA</a:t>
            </a:r>
            <a:endParaRPr lang="pt-PT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Action Button: Movie 3">
            <a:hlinkClick r:id="rId4" action="ppaction://hlinksldjump" highlightClick="1"/>
          </p:cNvPr>
          <p:cNvSpPr/>
          <p:nvPr/>
        </p:nvSpPr>
        <p:spPr>
          <a:xfrm>
            <a:off x="8028384" y="3723878"/>
            <a:ext cx="720080" cy="648072"/>
          </a:xfrm>
          <a:prstGeom prst="actionButtonMovie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55500" dist="50800" dir="5400000" sy="-100000" algn="bl" rotWithShape="0"/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53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ção do Texto 9"/>
          <p:cNvSpPr>
            <a:spLocks noGrp="1"/>
          </p:cNvSpPr>
          <p:nvPr>
            <p:ph type="body" sz="half" idx="2"/>
          </p:nvPr>
        </p:nvSpPr>
        <p:spPr>
          <a:xfrm>
            <a:off x="467544" y="1203598"/>
            <a:ext cx="3384376" cy="3518297"/>
          </a:xfrm>
        </p:spPr>
        <p:txBody>
          <a:bodyPr>
            <a:normAutofit/>
          </a:bodyPr>
          <a:lstStyle/>
          <a:p>
            <a:pPr algn="just"/>
            <a:r>
              <a:rPr lang="pt-PT" dirty="0"/>
              <a:t>O trompete só começou a evoluir e a ser utilizado na musica no século XV, no período do </a:t>
            </a:r>
            <a:r>
              <a:rPr lang="pt-PT" dirty="0" smtClean="0"/>
              <a:t>renascimento. Como </a:t>
            </a:r>
            <a:r>
              <a:rPr lang="pt-PT" dirty="0"/>
              <a:t>ainda não tinha uma técnica aprimorada na época, era apenas utilizado para algumas notas e </a:t>
            </a:r>
            <a:r>
              <a:rPr lang="pt-PT" dirty="0" smtClean="0"/>
              <a:t>marcações.</a:t>
            </a:r>
            <a:endParaRPr lang="pt-PT" dirty="0" smtClean="0"/>
          </a:p>
          <a:p>
            <a:pPr algn="just"/>
            <a:endParaRPr lang="pt-PT" dirty="0"/>
          </a:p>
          <a:p>
            <a:pPr algn="just"/>
            <a:r>
              <a:rPr lang="pt-PT" dirty="0" smtClean="0"/>
              <a:t>Mais tarde, e com a ajuda de J. S. Bach atrav</a:t>
            </a:r>
            <a:r>
              <a:rPr lang="pt-PT" dirty="0" smtClean="0"/>
              <a:t>és da sua música, o trompete sofre uma evolução</a:t>
            </a:r>
            <a:r>
              <a:rPr lang="pt-PT" dirty="0" smtClean="0"/>
              <a:t>. </a:t>
            </a:r>
            <a:r>
              <a:rPr lang="pt-PT" dirty="0"/>
              <a:t>Esse período foi o inicio da utilização do trompete </a:t>
            </a:r>
            <a:r>
              <a:rPr lang="pt-PT" dirty="0" smtClean="0"/>
              <a:t>como um instrumento musical, </a:t>
            </a:r>
            <a:r>
              <a:rPr lang="pt-PT" dirty="0"/>
              <a:t>pois agora </a:t>
            </a:r>
            <a:r>
              <a:rPr lang="pt-PT" dirty="0" smtClean="0"/>
              <a:t>j</a:t>
            </a:r>
            <a:r>
              <a:rPr lang="pt-PT" dirty="0" smtClean="0"/>
              <a:t>á tem sons definidos (série de harmónicos)</a:t>
            </a:r>
            <a:endParaRPr lang="pt-PT" dirty="0"/>
          </a:p>
        </p:txBody>
      </p:sp>
      <p:sp>
        <p:nvSpPr>
          <p:cNvPr id="3" name="Rectangle 2"/>
          <p:cNvSpPr/>
          <p:nvPr/>
        </p:nvSpPr>
        <p:spPr>
          <a:xfrm>
            <a:off x="5508104" y="123478"/>
            <a:ext cx="23259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PT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BARROCO</a:t>
            </a:r>
            <a:endParaRPr lang="pt-PT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742" t="14259" r="3062" b="18716"/>
          <a:stretch/>
        </p:blipFill>
        <p:spPr>
          <a:xfrm rot="20959456">
            <a:off x="4770643" y="1693373"/>
            <a:ext cx="3757429" cy="1783970"/>
          </a:xfrm>
          <a:prstGeom prst="rect">
            <a:avLst/>
          </a:prstGeom>
          <a:effectLst/>
        </p:spPr>
      </p:pic>
      <p:sp>
        <p:nvSpPr>
          <p:cNvPr id="7" name="Rectangle 6"/>
          <p:cNvSpPr/>
          <p:nvPr/>
        </p:nvSpPr>
        <p:spPr>
          <a:xfrm>
            <a:off x="827584" y="123478"/>
            <a:ext cx="30129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t-PT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O </a:t>
            </a:r>
            <a:r>
              <a:rPr lang="pt-PT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TROMPETE</a:t>
            </a:r>
            <a:endParaRPr 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1" name="Action Button: Movie 10">
            <a:hlinkClick r:id="rId4" action="ppaction://hlinksldjump" highlightClick="1"/>
          </p:cNvPr>
          <p:cNvSpPr/>
          <p:nvPr/>
        </p:nvSpPr>
        <p:spPr>
          <a:xfrm>
            <a:off x="8028384" y="3723878"/>
            <a:ext cx="720080" cy="648072"/>
          </a:xfrm>
          <a:prstGeom prst="actionButtonMovie">
            <a:avLst/>
          </a:prstGeom>
          <a:gradFill flip="none" rotWithShape="1">
            <a:gsLst>
              <a:gs pos="0">
                <a:schemeClr val="accent2">
                  <a:shade val="51000"/>
                  <a:satMod val="130000"/>
                </a:schemeClr>
              </a:gs>
              <a:gs pos="51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469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ção do Texto 9"/>
          <p:cNvSpPr>
            <a:spLocks noGrp="1"/>
          </p:cNvSpPr>
          <p:nvPr>
            <p:ph type="body" sz="half" idx="2"/>
          </p:nvPr>
        </p:nvSpPr>
        <p:spPr>
          <a:xfrm>
            <a:off x="425854" y="1670522"/>
            <a:ext cx="3384376" cy="2191197"/>
          </a:xfrm>
        </p:spPr>
        <p:txBody>
          <a:bodyPr>
            <a:normAutofit/>
          </a:bodyPr>
          <a:lstStyle/>
          <a:p>
            <a:pPr algn="just"/>
            <a:r>
              <a:rPr lang="pt-PT" sz="1600" dirty="0"/>
              <a:t>No período clássico, o trompete não teve tantos avanços como teve a linguagem musical, fazendo assim o trompete voltar a ser apenas um instrumento </a:t>
            </a:r>
            <a:r>
              <a:rPr lang="pt-PT" sz="1600" dirty="0" smtClean="0"/>
              <a:t>harm</a:t>
            </a:r>
            <a:r>
              <a:rPr lang="pt-PT" sz="1600" dirty="0" smtClean="0"/>
              <a:t>ó</a:t>
            </a:r>
            <a:r>
              <a:rPr lang="pt-PT" sz="1600" dirty="0" smtClean="0"/>
              <a:t>nico </a:t>
            </a:r>
            <a:r>
              <a:rPr lang="pt-PT" sz="1600" dirty="0"/>
              <a:t>e de reforço </a:t>
            </a:r>
            <a:r>
              <a:rPr lang="pt-PT" sz="1600" dirty="0" smtClean="0"/>
              <a:t>rítmico</a:t>
            </a:r>
            <a:r>
              <a:rPr lang="pt-PT" sz="1600" dirty="0" smtClean="0"/>
              <a:t>, mantendo a forma do seu antecessor.</a:t>
            </a:r>
            <a:endParaRPr lang="pt-PT" sz="1600" dirty="0"/>
          </a:p>
        </p:txBody>
      </p:sp>
      <p:sp>
        <p:nvSpPr>
          <p:cNvPr id="4" name="Rectangle 3"/>
          <p:cNvSpPr/>
          <p:nvPr/>
        </p:nvSpPr>
        <p:spPr>
          <a:xfrm>
            <a:off x="611560" y="123478"/>
            <a:ext cx="30129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t-PT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O </a:t>
            </a:r>
            <a:r>
              <a:rPr lang="pt-PT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TROMPETE</a:t>
            </a:r>
            <a:endParaRPr 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62456" y="123478"/>
            <a:ext cx="30515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CLASSICISMO</a:t>
            </a:r>
            <a:endParaRPr lang="pt-PT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1275606"/>
            <a:ext cx="4208512" cy="298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80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:circle/>
      </p:transition>
    </mc:Choice>
    <mc:Fallback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ção do Texto 9"/>
          <p:cNvSpPr>
            <a:spLocks noGrp="1"/>
          </p:cNvSpPr>
          <p:nvPr>
            <p:ph type="body" sz="half" idx="2"/>
          </p:nvPr>
        </p:nvSpPr>
        <p:spPr>
          <a:xfrm>
            <a:off x="467544" y="1203598"/>
            <a:ext cx="3384376" cy="3055293"/>
          </a:xfrm>
        </p:spPr>
        <p:txBody>
          <a:bodyPr>
            <a:normAutofit/>
          </a:bodyPr>
          <a:lstStyle/>
          <a:p>
            <a:pPr algn="just"/>
            <a:r>
              <a:rPr lang="pt-PT" dirty="0" smtClean="0"/>
              <a:t>Mas só em 1815, um trompista alemão chamado Heinrich </a:t>
            </a:r>
            <a:r>
              <a:rPr lang="pt-PT" dirty="0" err="1" smtClean="0"/>
              <a:t>Stölzel</a:t>
            </a:r>
            <a:r>
              <a:rPr lang="pt-PT" dirty="0" smtClean="0"/>
              <a:t>, criou o sistema de válvulas para instrumentos de </a:t>
            </a:r>
            <a:r>
              <a:rPr lang="pt-PT" dirty="0" smtClean="0"/>
              <a:t>metal</a:t>
            </a:r>
          </a:p>
          <a:p>
            <a:pPr algn="just"/>
            <a:endParaRPr lang="pt-PT" dirty="0" smtClean="0"/>
          </a:p>
          <a:p>
            <a:pPr algn="just"/>
            <a:r>
              <a:rPr lang="pt-PT" dirty="0" smtClean="0"/>
              <a:t>. E</a:t>
            </a:r>
            <a:r>
              <a:rPr lang="pt-PT" dirty="0" smtClean="0"/>
              <a:t>m </a:t>
            </a:r>
            <a:r>
              <a:rPr lang="pt-PT" dirty="0" smtClean="0"/>
              <a:t>1939 o francês </a:t>
            </a:r>
            <a:r>
              <a:rPr lang="pt-PT" dirty="0" err="1" smtClean="0"/>
              <a:t>Périnet</a:t>
            </a:r>
            <a:r>
              <a:rPr lang="pt-PT" dirty="0" smtClean="0"/>
              <a:t> </a:t>
            </a:r>
            <a:r>
              <a:rPr lang="pt-PT" dirty="0" smtClean="0"/>
              <a:t>patenteou </a:t>
            </a:r>
            <a:r>
              <a:rPr lang="pt-PT" dirty="0" smtClean="0"/>
              <a:t>um sistema de válvulas chamado de “</a:t>
            </a:r>
            <a:r>
              <a:rPr lang="pt-PT" dirty="0" err="1" smtClean="0"/>
              <a:t>gros</a:t>
            </a:r>
            <a:r>
              <a:rPr lang="pt-PT" dirty="0" smtClean="0"/>
              <a:t> </a:t>
            </a:r>
            <a:r>
              <a:rPr lang="pt-PT" dirty="0" err="1" smtClean="0"/>
              <a:t>piston</a:t>
            </a:r>
            <a:r>
              <a:rPr lang="pt-PT" dirty="0" smtClean="0"/>
              <a:t>” que é a origem das válvulas que utilizamos hoje no trompete. </a:t>
            </a:r>
            <a:endParaRPr lang="pt-PT" dirty="0" smtClean="0"/>
          </a:p>
          <a:p>
            <a:pPr algn="just"/>
            <a:endParaRPr lang="pt-PT" dirty="0" smtClean="0"/>
          </a:p>
          <a:p>
            <a:pPr algn="just"/>
            <a:r>
              <a:rPr lang="pt-PT" dirty="0" smtClean="0"/>
              <a:t>. </a:t>
            </a:r>
            <a:r>
              <a:rPr lang="pt-PT" dirty="0" smtClean="0"/>
              <a:t>Daí pra </a:t>
            </a:r>
            <a:r>
              <a:rPr lang="pt-PT" dirty="0" smtClean="0"/>
              <a:t>frente o trompete teve seu lugar na </a:t>
            </a:r>
            <a:r>
              <a:rPr lang="pt-PT" dirty="0" smtClean="0"/>
              <a:t>m</a:t>
            </a:r>
            <a:r>
              <a:rPr lang="pt-PT" dirty="0" smtClean="0"/>
              <a:t>ú</a:t>
            </a:r>
            <a:r>
              <a:rPr lang="pt-PT" dirty="0" smtClean="0"/>
              <a:t>sica como um instrumento completamente cromático</a:t>
            </a:r>
            <a:r>
              <a:rPr lang="pt-PT" dirty="0" smtClean="0"/>
              <a:t>.</a:t>
            </a:r>
            <a:endParaRPr lang="pt-P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47614"/>
            <a:ext cx="4082190" cy="27363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60563" y="4155926"/>
            <a:ext cx="17340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200" i="1" dirty="0" smtClean="0"/>
              <a:t>V</a:t>
            </a:r>
            <a:r>
              <a:rPr lang="pt-PT" sz="1200" i="1" dirty="0" smtClean="0"/>
              <a:t>álvulas </a:t>
            </a:r>
            <a:r>
              <a:rPr lang="pt-PT" sz="1200" i="1" dirty="0" smtClean="0"/>
              <a:t>Heinrich </a:t>
            </a:r>
            <a:r>
              <a:rPr lang="pt-PT" sz="1200" i="1" dirty="0" err="1" smtClean="0"/>
              <a:t>Stölzel</a:t>
            </a:r>
            <a:endParaRPr lang="en-US" sz="1200" i="1" dirty="0"/>
          </a:p>
        </p:txBody>
      </p:sp>
      <p:sp>
        <p:nvSpPr>
          <p:cNvPr id="7" name="Rectangle 6"/>
          <p:cNvSpPr/>
          <p:nvPr/>
        </p:nvSpPr>
        <p:spPr>
          <a:xfrm>
            <a:off x="653250" y="123478"/>
            <a:ext cx="30129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t-PT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O </a:t>
            </a:r>
            <a:r>
              <a:rPr lang="pt-PT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TROMPETE</a:t>
            </a:r>
            <a:endParaRPr 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61277" y="123478"/>
            <a:ext cx="19036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SEC. XIX</a:t>
            </a:r>
            <a:endParaRPr lang="pt-PT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6875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ção do Texto 9"/>
          <p:cNvSpPr>
            <a:spLocks noGrp="1"/>
          </p:cNvSpPr>
          <p:nvPr>
            <p:ph type="body" sz="half" idx="2"/>
          </p:nvPr>
        </p:nvSpPr>
        <p:spPr>
          <a:xfrm>
            <a:off x="467544" y="1729039"/>
            <a:ext cx="3384376" cy="2191197"/>
          </a:xfrm>
        </p:spPr>
        <p:txBody>
          <a:bodyPr>
            <a:normAutofit/>
          </a:bodyPr>
          <a:lstStyle/>
          <a:p>
            <a:pPr algn="just"/>
            <a:r>
              <a:rPr lang="pt-PT" dirty="0"/>
              <a:t>Depois dessa evolução, as industrias de instrumentos não pararam por ai, com o jazz e as orquestras, eles criaram outras variações de trompete tais como: </a:t>
            </a:r>
            <a:r>
              <a:rPr lang="pt-PT" dirty="0" smtClean="0"/>
              <a:t>Cornetim, </a:t>
            </a:r>
            <a:r>
              <a:rPr lang="pt-PT" dirty="0" err="1"/>
              <a:t>Picollo</a:t>
            </a:r>
            <a:r>
              <a:rPr lang="pt-PT" dirty="0"/>
              <a:t>, </a:t>
            </a:r>
            <a:r>
              <a:rPr lang="pt-PT" dirty="0" err="1" smtClean="0"/>
              <a:t>Fliscorne</a:t>
            </a:r>
            <a:r>
              <a:rPr lang="pt-PT" dirty="0" smtClean="0"/>
              <a:t>, entre </a:t>
            </a:r>
            <a:r>
              <a:rPr lang="pt-PT" dirty="0"/>
              <a:t>outros. </a:t>
            </a:r>
            <a:endParaRPr lang="pt-PT" dirty="0" smtClean="0"/>
          </a:p>
          <a:p>
            <a:pPr algn="just"/>
            <a:endParaRPr lang="pt-PT" dirty="0"/>
          </a:p>
          <a:p>
            <a:pPr algn="just"/>
            <a:r>
              <a:rPr lang="pt-PT" dirty="0" smtClean="0"/>
              <a:t>Não </a:t>
            </a:r>
            <a:r>
              <a:rPr lang="pt-PT" dirty="0"/>
              <a:t>podemos esquecer </a:t>
            </a:r>
            <a:r>
              <a:rPr lang="pt-PT" dirty="0" smtClean="0"/>
              <a:t>os </a:t>
            </a:r>
            <a:r>
              <a:rPr lang="pt-PT" dirty="0"/>
              <a:t>músicos que criaram técnicas e fizeram com que o trompete chega-se ao que é hoje</a:t>
            </a:r>
            <a:r>
              <a:rPr lang="pt-PT" dirty="0" smtClean="0"/>
              <a:t>.</a:t>
            </a:r>
            <a:endParaRPr lang="pt-PT" dirty="0"/>
          </a:p>
        </p:txBody>
      </p:sp>
      <p:sp>
        <p:nvSpPr>
          <p:cNvPr id="5" name="Rectangle 4"/>
          <p:cNvSpPr/>
          <p:nvPr/>
        </p:nvSpPr>
        <p:spPr>
          <a:xfrm>
            <a:off x="653250" y="123478"/>
            <a:ext cx="30129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t-PT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O </a:t>
            </a:r>
            <a:r>
              <a:rPr lang="pt-PT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TROMPETE</a:t>
            </a:r>
            <a:endParaRPr 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32776" y="123478"/>
            <a:ext cx="17668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SEC. XX</a:t>
            </a:r>
            <a:endParaRPr lang="pt-PT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19622"/>
            <a:ext cx="3744416" cy="2810030"/>
          </a:xfrm>
          <a:prstGeom prst="rect">
            <a:avLst/>
          </a:prstGeom>
          <a:solidFill>
            <a:schemeClr val="bg2">
              <a:lumMod val="25000"/>
              <a:alpha val="0"/>
            </a:scheme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75604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445</Words>
  <Application>Microsoft Macintosh PowerPoint</Application>
  <PresentationFormat>On-screen Show (16:9)</PresentationFormat>
  <Paragraphs>92</Paragraphs>
  <Slides>13</Slides>
  <Notes>10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2014-06-09T08:29:59Z</dcterms:created>
  <dcterms:modified xsi:type="dcterms:W3CDTF">2014-06-16T00:10:17Z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2070</vt:i4>
  </property>
  <property fmtid="{D5CDD505-2E9C-101B-9397-08002B2CF9AE}" pid="3" name="_Version">
    <vt:lpwstr>12.0.4518</vt:lpwstr>
  </property>
</Properties>
</file>