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9" r:id="rId2"/>
    <p:sldMasterId id="2147483701" r:id="rId3"/>
    <p:sldMasterId id="214748371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8" r:id="rId6"/>
    <p:sldId id="280" r:id="rId7"/>
    <p:sldId id="287" r:id="rId8"/>
    <p:sldId id="257" r:id="rId9"/>
    <p:sldId id="258" r:id="rId10"/>
    <p:sldId id="260" r:id="rId11"/>
    <p:sldId id="261" r:id="rId12"/>
    <p:sldId id="271" r:id="rId13"/>
    <p:sldId id="263" r:id="rId14"/>
    <p:sldId id="264" r:id="rId15"/>
    <p:sldId id="265" r:id="rId16"/>
    <p:sldId id="266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9F"/>
    <a:srgbClr val="84C2D1"/>
    <a:srgbClr val="A0F8FF"/>
    <a:srgbClr val="FFE375"/>
    <a:srgbClr val="0066FF"/>
    <a:srgbClr val="66FF66"/>
    <a:srgbClr val="FF99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5C0BD75-1C50-234E-B731-709DB0B79C92}" type="datetimeFigureOut">
              <a:rPr lang="en-US"/>
              <a:pPr>
                <a:defRPr/>
              </a:pPr>
              <a:t>09/06/14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0301272-68E1-F747-86DE-37FF03E1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53951C6-590D-6441-B91B-E501735183B9}" type="datetimeFigureOut">
              <a:rPr lang="en-US"/>
              <a:pPr>
                <a:defRPr/>
              </a:pPr>
              <a:t>09/06/14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99DBA77-16A1-144F-9C71-EEA6E7C84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14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2498AE-87E4-194A-9DB8-91894FDC1907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73AD3-3618-3348-839D-AED06B3B534A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C3A7-FA3E-5941-8D19-92747C2DB45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117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271A-663D-BE47-BC4D-04942127BCE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444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FB40-2BDC-354F-8B02-2D6F4405820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675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0E7D2-DA09-E14C-800E-32443505019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245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BEDA-302F-F84D-BFC4-59E15013C90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766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1D8C-E854-384E-81F3-215BADE85D6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224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65E0-495F-734D-8407-DA71612C99E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128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125C-0E89-914D-B29C-2EE4435C09C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76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A8DE-2C67-664E-9543-70081485B34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039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5956-A912-C14B-B6DB-337423FFACC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5664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6D44-8AE1-DB46-911B-3A32DBD2B2C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2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9A5C-BD96-514F-AB0B-36F708056DB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4417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4612-3594-E144-AA5F-F833C74FBF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243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7454-37BB-8E42-85AF-76144B01462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585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C6F3-94F9-3142-B9D6-54AF83B4E13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00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D722-6DE8-854B-86A4-1E854136E13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083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8372-A3D6-BD42-B034-1E4DAD05061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744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5F8D425-FA0A-0944-B0B3-EAFC08334B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7525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D298-95FF-E940-8C8A-A914B605684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397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5CF0-B236-954E-B336-034B325E021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0462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E144-4A13-084C-8829-EB8D2033F85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267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D775-0D7C-5443-987C-17D86CD7B7D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647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37E3-1D18-D548-AA22-74D1869660E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1180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C564-937E-EA4E-AF1E-2CE55CCAB11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0234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1539-E2C2-C645-943D-87CCA458C64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8754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D51C8-D786-1245-9A9E-E191F92C1E2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5754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2C65-50BB-E545-84E8-BB63FBEEB29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391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ED63-3E13-C244-8C60-43A5352414B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4532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5643-B35B-5745-8EE9-79B0150860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5942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08CE-6505-474C-9BAC-A3928390360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8265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1F1E-B5CE-1748-A5FD-75F16071141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424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E650-73CE-0944-9F92-738F0BC62E2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906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E6DE-D8CC-054F-BAFD-940882D630D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247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A607-5D5D-F34B-AB5B-225381A1743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22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ABD4-229E-6441-9E7F-BEA2A94CCA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6910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8121-AD74-0D46-A547-7F462C7F45C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4438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5649-60E5-5C47-97D2-59F21D3D7E7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2820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98C5-05B4-1346-B6F3-05521F58F73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467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verlay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5A51-7586-5C40-AC77-A67A5A9051A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059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/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6B74-75B4-7246-B127-6020C88589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9150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DA73-A4F9-CB4A-BEA3-538F3E2183B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3382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23A9-EFD0-C14C-A2E0-8CB95013633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5627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466A-9905-C94F-B095-6FD5E82995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0312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3424-0F05-4942-8259-CA866CE71E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396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0957D-07A0-AA41-97E6-AA3BEF63B52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33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165E-0A70-6E40-B2B1-28D078575FA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10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E08E-50DD-BA4E-BA7C-8FE34940135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85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40FF-4254-614A-8FE6-3B8DEAF44C3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6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FD03E-41EC-F94D-B343-F561F84A00B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07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theme" Target="../theme/theme4.xml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DF628654-505D-B042-8806-04686C209FF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3DB346-A9B2-1A42-A36A-A81A3CE7B3E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80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3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9840F4C3-D99A-9140-B8EC-1E311CF820E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8" r:id="rId8"/>
    <p:sldLayoutId id="2147483779" r:id="rId9"/>
    <p:sldLayoutId id="2147483769" r:id="rId10"/>
    <p:sldLayoutId id="2147483770" r:id="rId11"/>
    <p:sldLayoutId id="21474837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overlayTex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4291FF4-EEA1-4146-88AC-4C3048A3160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82" r:id="rId3"/>
    <p:sldLayoutId id="2147483783" r:id="rId4"/>
    <p:sldLayoutId id="2147483772" r:id="rId5"/>
    <p:sldLayoutId id="2147483773" r:id="rId6"/>
    <p:sldLayoutId id="2147483774" r:id="rId7"/>
    <p:sldLayoutId id="2147483784" r:id="rId8"/>
    <p:sldLayoutId id="2147483785" r:id="rId9"/>
    <p:sldLayoutId id="2147483786" r:id="rId10"/>
    <p:sldLayoutId id="2147483775" r:id="rId11"/>
    <p:sldLayoutId id="2147483776" r:id="rId12"/>
    <p:sldLayoutId id="2147483787" r:id="rId13"/>
  </p:sldLayoutIdLst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fontAlgn="base">
        <a:spcBef>
          <a:spcPts val="2000"/>
        </a:spcBef>
        <a:spcAft>
          <a:spcPct val="0"/>
        </a:spcAft>
        <a:buSzPct val="90000"/>
        <a:buFont typeface="Wingdings" charset="0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914400" indent="-457200" algn="l" rtl="0" fontAlgn="base">
        <a:spcBef>
          <a:spcPts val="1000"/>
        </a:spcBef>
        <a:spcAft>
          <a:spcPct val="0"/>
        </a:spcAft>
        <a:buSzPct val="90000"/>
        <a:buFont typeface="Wingdings" charset="0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ＭＳ Ｐゴシック" charset="0"/>
          <a:cs typeface="+mn-cs"/>
        </a:defRPr>
      </a:lvl2pPr>
      <a:lvl3pPr marL="1371600" indent="-457200" algn="l" rtl="0" fontAlgn="base">
        <a:spcBef>
          <a:spcPts val="1000"/>
        </a:spcBef>
        <a:spcAft>
          <a:spcPct val="0"/>
        </a:spcAft>
        <a:buSzPct val="90000"/>
        <a:buFont typeface="Wingdings" charset="0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ＭＳ Ｐゴシック" charset="0"/>
          <a:cs typeface="+mn-cs"/>
        </a:defRPr>
      </a:lvl3pPr>
      <a:lvl4pPr marL="1828800" indent="-457200" algn="l" rtl="0" fontAlgn="base">
        <a:spcBef>
          <a:spcPts val="1000"/>
        </a:spcBef>
        <a:spcAft>
          <a:spcPct val="0"/>
        </a:spcAft>
        <a:buSzPct val="90000"/>
        <a:buFont typeface="Wingdings" charset="0"/>
        <a:buChar char=""/>
        <a:defRPr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ＭＳ Ｐゴシック" charset="0"/>
          <a:cs typeface="+mn-cs"/>
        </a:defRPr>
      </a:lvl4pPr>
      <a:lvl5pPr marL="2286000" indent="-457200" algn="l" rtl="0" fontAlgn="base">
        <a:spcBef>
          <a:spcPts val="1000"/>
        </a:spcBef>
        <a:spcAft>
          <a:spcPct val="0"/>
        </a:spcAft>
        <a:buSzPct val="90000"/>
        <a:buFont typeface="Wingdings" charset="0"/>
        <a:buChar char=""/>
        <a:defRPr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ＭＳ Ｐゴシック" charset="0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2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audio" Target="../media/audio2.bin"/><Relationship Id="rId3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1.xml"/><Relationship Id="rId2" Type="http://schemas.openxmlformats.org/officeDocument/2006/relationships/audio" Target="../media/audio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Sat%C3%A9lite_natural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slide" Target="slide12.xml"/><Relationship Id="rId12" Type="http://schemas.openxmlformats.org/officeDocument/2006/relationships/slide" Target="slide13.xml"/><Relationship Id="rId13" Type="http://schemas.openxmlformats.org/officeDocument/2006/relationships/slide" Target="slide14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slide" Target="slide5.xml"/><Relationship Id="rId4" Type="http://schemas.openxmlformats.org/officeDocument/2006/relationships/audio" Target="../media/audio1.bin"/><Relationship Id="rId5" Type="http://schemas.openxmlformats.org/officeDocument/2006/relationships/slide" Target="slide7.xml"/><Relationship Id="rId6" Type="http://schemas.openxmlformats.org/officeDocument/2006/relationships/slide" Target="slide6.xml"/><Relationship Id="rId7" Type="http://schemas.openxmlformats.org/officeDocument/2006/relationships/slide" Target="slide8.xml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130425"/>
            <a:ext cx="6768752" cy="1470025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pt-P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OS </a:t>
            </a:r>
            <a:r>
              <a:rPr lang="pt-P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PLANETAS</a:t>
            </a:r>
            <a:endParaRPr lang="pt-PT" sz="60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16386" name="Picture 5" descr="figur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733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figura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4175"/>
            <a:ext cx="37036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Click="0" advTm="4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SATURNO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Saturno é quase tão grande como Júpiter.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Tem 7 anéis constituídos por biliões de pedaços de rocha. É muito ventoso.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É um planeta muito frio (-178º c) pois é feito de gelo e gás.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Tem 18 luas</a:t>
            </a:r>
            <a:r>
              <a:rPr lang="pt-PT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4" name="Content Placeholder 3" descr="11949897252119785523saturn_dan_gerhards_01.svg.hi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" t="-1984" r="-1553" b="-282"/>
          <a:stretch>
            <a:fillRect/>
          </a:stretch>
        </p:blipFill>
        <p:spPr>
          <a:xfrm>
            <a:off x="4478338" y="1243013"/>
            <a:ext cx="4125912" cy="4513262"/>
          </a:xfrm>
        </p:spPr>
      </p:pic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7812088" y="5949950"/>
            <a:ext cx="431800" cy="574675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ÚRANO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489585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Úrano tem uma cor azul-</a:t>
            </a:r>
          </a:p>
          <a:p>
            <a:pPr eaLnBrk="1" hangingPunct="1">
              <a:buFontTx/>
              <a:buNone/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	-esverdeada.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Este planeta está coberto por gases extremamente frios.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Este planeta tem uma característica estranha que o distingue de todos os outros: o seu eixo é muito inclinado e por isso ele roda de lado, quase deitado.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Úrano tem um sistema de anéis  e 15 luas!</a:t>
            </a:r>
          </a:p>
        </p:txBody>
      </p:sp>
      <p:pic>
        <p:nvPicPr>
          <p:cNvPr id="7" name="Picture 5" descr="uranus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89" t="574" r="7217" b="-63747"/>
          <a:stretch>
            <a:fillRect/>
          </a:stretch>
        </p:blipFill>
        <p:spPr>
          <a:xfrm>
            <a:off x="4648200" y="1189038"/>
            <a:ext cx="4038600" cy="4937125"/>
          </a:xfrm>
          <a:noFill/>
        </p:spPr>
      </p:pic>
      <p:pic>
        <p:nvPicPr>
          <p:cNvPr id="25604" name="Picture 2" descr="ura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7812088" y="5876925"/>
            <a:ext cx="504825" cy="504825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>
                <a:solidFill>
                  <a:srgbClr val="99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NEPTUNO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marL="0" indent="0" eaLnBrk="1" hangingPunct="1">
              <a:buFontTx/>
              <a:buBlip>
                <a:blip r:embed="rId2"/>
              </a:buBlip>
            </a:pPr>
            <a:r>
              <a:rPr lang="pt-PT" sz="2800">
                <a:solidFill>
                  <a:schemeClr val="bg1"/>
                </a:solidFill>
                <a:latin typeface="Arial" charset="0"/>
              </a:rPr>
              <a:t>Neptuno parece azul devido à sua superfície ser constituída por um gás azul chamada metano.</a:t>
            </a:r>
          </a:p>
          <a:p>
            <a:pPr marL="0" indent="0" algn="just" eaLnBrk="1" hangingPunct="1">
              <a:buFontTx/>
              <a:buBlip>
                <a:blip r:embed="rId2"/>
              </a:buBlip>
            </a:pPr>
            <a:r>
              <a:rPr lang="pt-PT" sz="2800">
                <a:solidFill>
                  <a:schemeClr val="bg1"/>
                </a:solidFill>
                <a:latin typeface="Arial" charset="0"/>
              </a:rPr>
              <a:t>Como está muito longe do Sol, demora quase 165 anos a contorná-lo! </a:t>
            </a:r>
            <a:endParaRPr lang="pt-PT" sz="2800" b="1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buFontTx/>
              <a:buBlip>
                <a:blip r:embed="rId2"/>
              </a:buBlip>
            </a:pPr>
            <a:r>
              <a:rPr lang="pt-PT" sz="2800">
                <a:solidFill>
                  <a:schemeClr val="bg1"/>
                </a:solidFill>
                <a:latin typeface="Arial" charset="0"/>
              </a:rPr>
              <a:t>Tem 3 anéis e 8 luas.</a:t>
            </a:r>
          </a:p>
        </p:txBody>
      </p:sp>
      <p:pic>
        <p:nvPicPr>
          <p:cNvPr id="4" name="Content Placeholder 3" descr="neptuno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4" r="970" b="-1807"/>
          <a:stretch>
            <a:fillRect/>
          </a:stretch>
        </p:blipFill>
        <p:spPr>
          <a:xfrm>
            <a:off x="4787900" y="1341438"/>
            <a:ext cx="4214813" cy="4521200"/>
          </a:xfrm>
        </p:spPr>
      </p:pic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7740650" y="6021388"/>
            <a:ext cx="647700" cy="5762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 dirty="0">
                <a:solidFill>
                  <a:srgbClr val="66FF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PLUTÃO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eaLnBrk="1" hangingPunct="1"/>
            <a:r>
              <a:rPr lang="pt-PT" sz="2400">
                <a:solidFill>
                  <a:schemeClr val="bg1"/>
                </a:solidFill>
                <a:latin typeface="Arial" charset="0"/>
              </a:rPr>
              <a:t>Plutão é o planeta mais pequeno do nosso sistema solar e é o mais frio.</a:t>
            </a:r>
          </a:p>
          <a:p>
            <a:pPr eaLnBrk="1" hangingPunct="1"/>
            <a:r>
              <a:rPr lang="pt-PT" sz="2400">
                <a:solidFill>
                  <a:schemeClr val="bg1"/>
                </a:solidFill>
                <a:latin typeface="Arial" charset="0"/>
              </a:rPr>
              <a:t>Assim como o planeta Terra, tem apenas uma lua com metade do seu tamanho. </a:t>
            </a:r>
          </a:p>
          <a:p>
            <a:pPr eaLnBrk="1" hangingPunct="1"/>
            <a:r>
              <a:rPr lang="pt-PT" sz="2400">
                <a:solidFill>
                  <a:schemeClr val="bg1"/>
                </a:solidFill>
                <a:latin typeface="Arial" charset="0"/>
              </a:rPr>
              <a:t>Se vivessemos em Plutão, demoraríamos 248 anos (anos da Terra) até completar um ano!</a:t>
            </a:r>
          </a:p>
        </p:txBody>
      </p:sp>
      <p:pic>
        <p:nvPicPr>
          <p:cNvPr id="27651" name="Content Placeholder 5" descr="plutao-singl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4842"/>
          <a:stretch>
            <a:fillRect/>
          </a:stretch>
        </p:blipFill>
        <p:spPr>
          <a:xfrm>
            <a:off x="4572000" y="1341438"/>
            <a:ext cx="4038600" cy="4525962"/>
          </a:xfrm>
        </p:spPr>
      </p:pic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7596188" y="5876925"/>
            <a:ext cx="576262" cy="576263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800" b="1" dirty="0">
                <a:solidFill>
                  <a:srgbClr val="CC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j-ea"/>
                <a:cs typeface="+mj-cs"/>
              </a:rPr>
              <a:t>ADIVINHA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916238" y="1484313"/>
            <a:ext cx="4906962" cy="24050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pt-PT" dirty="0">
                <a:solidFill>
                  <a:srgbClr val="CC99FF"/>
                </a:solidFill>
                <a:latin typeface="Arial" charset="0"/>
                <a:ea typeface="+mn-ea"/>
                <a:cs typeface="+mn-cs"/>
              </a:rPr>
              <a:t>Sou adorado por todos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pt-PT" dirty="0">
                <a:solidFill>
                  <a:srgbClr val="CC99FF"/>
                </a:solidFill>
                <a:latin typeface="Arial" charset="0"/>
                <a:ea typeface="+mn-ea"/>
                <a:cs typeface="+mn-cs"/>
              </a:rPr>
              <a:t>Porque a todos faço bem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pt-PT" dirty="0">
                <a:solidFill>
                  <a:srgbClr val="CC99FF"/>
                </a:solidFill>
                <a:latin typeface="Arial" charset="0"/>
                <a:ea typeface="+mn-ea"/>
                <a:cs typeface="+mn-cs"/>
              </a:rPr>
              <a:t>Sirvo de relógio também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pt-PT" dirty="0">
                <a:solidFill>
                  <a:srgbClr val="CC99FF"/>
                </a:solidFill>
                <a:latin typeface="Arial" charset="0"/>
                <a:ea typeface="+mn-ea"/>
                <a:cs typeface="+mn-cs"/>
              </a:rPr>
              <a:t>Aos que relógio não têm.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pt-PT" dirty="0">
              <a:solidFill>
                <a:srgbClr val="CC99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23850" y="4005263"/>
            <a:ext cx="84248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Mercúrio</a:t>
            </a:r>
            <a:r>
              <a:rPr lang="pt-PT" sz="3200">
                <a:solidFill>
                  <a:srgbClr val="CCFF66"/>
                </a:solidFill>
              </a:rPr>
              <a:t>		 </a:t>
            </a: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Vénus</a:t>
            </a:r>
            <a:r>
              <a:rPr lang="pt-PT" sz="3200">
                <a:solidFill>
                  <a:srgbClr val="CCFF66"/>
                </a:solidFill>
              </a:rPr>
              <a:t>	 </a:t>
            </a: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Terra</a:t>
            </a:r>
            <a:r>
              <a:rPr lang="pt-PT" sz="3200">
                <a:solidFill>
                  <a:srgbClr val="CCFF66"/>
                </a:solidFill>
              </a:rPr>
              <a:t> 	</a:t>
            </a: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Marte</a:t>
            </a:r>
            <a:r>
              <a:rPr lang="pt-PT" sz="3200">
                <a:solidFill>
                  <a:srgbClr val="CCFF66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Júpiter</a:t>
            </a:r>
            <a:r>
              <a:rPr lang="pt-PT" sz="3200">
                <a:solidFill>
                  <a:srgbClr val="CCFF66"/>
                </a:solidFill>
              </a:rPr>
              <a:t> 	</a:t>
            </a: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Saturno</a:t>
            </a:r>
            <a:r>
              <a:rPr lang="pt-PT" sz="3200">
                <a:solidFill>
                  <a:srgbClr val="CCFF66"/>
                </a:solidFill>
              </a:rPr>
              <a:t> 	</a:t>
            </a: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Úrano</a:t>
            </a:r>
            <a:r>
              <a:rPr lang="pt-PT" sz="3200">
                <a:solidFill>
                  <a:srgbClr val="CCFF66"/>
                </a:solidFill>
              </a:rPr>
              <a:t> 	</a:t>
            </a: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Neptuno</a:t>
            </a:r>
            <a:r>
              <a:rPr lang="pt-PT" sz="3200">
                <a:solidFill>
                  <a:srgbClr val="CCFF66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Plutão</a:t>
            </a:r>
            <a:r>
              <a:rPr lang="pt-PT" sz="3200">
                <a:solidFill>
                  <a:srgbClr val="CCFF66"/>
                </a:solidFill>
              </a:rPr>
              <a:t>	 </a:t>
            </a:r>
            <a:r>
              <a:rPr lang="pt-PT" sz="3200">
                <a:solidFill>
                  <a:srgbClr val="CCFF66"/>
                </a:solidFill>
                <a:hlinkClick r:id="rId2" action="ppaction://hlinksldjump"/>
              </a:rPr>
              <a:t>Lua</a:t>
            </a:r>
            <a:r>
              <a:rPr lang="pt-PT" sz="3200">
                <a:solidFill>
                  <a:srgbClr val="CCFF66"/>
                </a:solidFill>
              </a:rPr>
              <a:t>		 </a:t>
            </a:r>
            <a:r>
              <a:rPr lang="pt-PT" sz="3200">
                <a:solidFill>
                  <a:srgbClr val="CCFF66"/>
                </a:solidFill>
                <a:hlinkClick r:id="rId3" action="ppaction://hlinksldjump"/>
              </a:rPr>
              <a:t>Sol</a:t>
            </a:r>
            <a:r>
              <a:rPr lang="pt-PT" sz="3200">
                <a:solidFill>
                  <a:srgbClr val="CCFF66"/>
                </a:solidFill>
              </a:rPr>
              <a:t> 				</a:t>
            </a:r>
          </a:p>
        </p:txBody>
      </p:sp>
      <p:sp>
        <p:nvSpPr>
          <p:cNvPr id="2" name="Oval 1"/>
          <p:cNvSpPr/>
          <p:nvPr/>
        </p:nvSpPr>
        <p:spPr>
          <a:xfrm>
            <a:off x="7308850" y="549275"/>
            <a:ext cx="1150938" cy="1079500"/>
          </a:xfrm>
          <a:prstGeom prst="ellipse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997200"/>
            <a:ext cx="4038600" cy="2260600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pt-PT" sz="6000" dirty="0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rPr>
              <a:t>Tenta outra vez…</a:t>
            </a:r>
          </a:p>
        </p:txBody>
      </p:sp>
      <p:pic>
        <p:nvPicPr>
          <p:cNvPr id="33795" name="Picture 8" descr="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196975"/>
            <a:ext cx="4586288" cy="4141788"/>
          </a:xfrm>
          <a:noFill/>
        </p:spPr>
      </p:pic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16013" y="5516563"/>
            <a:ext cx="935037" cy="576262"/>
          </a:xfrm>
          <a:prstGeom prst="actionButtonBackPrevious">
            <a:avLst/>
          </a:prstGeom>
          <a:solidFill>
            <a:srgbClr val="A0F8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2" name="Pong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pc="50" dirty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Muito bem!! </a:t>
            </a: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pt-PT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</a:br>
            <a:r>
              <a:rPr lang="pt-PT" spc="50" dirty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Acertaste! É o SOL!</a:t>
            </a:r>
          </a:p>
        </p:txBody>
      </p:sp>
      <p:pic>
        <p:nvPicPr>
          <p:cNvPr id="30723" name="Picture 6" descr="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412875"/>
            <a:ext cx="3702050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64343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381750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PT" sz="1000" dirty="0">
                <a:solidFill>
                  <a:schemeClr val="bg1"/>
                </a:solidFill>
              </a:rPr>
              <a:t>Susana Silva</a:t>
            </a:r>
          </a:p>
        </p:txBody>
      </p:sp>
    </p:spTree>
  </p:cSld>
  <p:clrMapOvr>
    <a:masterClrMapping/>
  </p:clrMapOvr>
  <p:transition xmlns:p14="http://schemas.microsoft.com/office/powerpoint/2010/main" spd="slow">
    <p:sndAc>
      <p:stSnd>
        <p:snd r:embed="rId2" name="Applause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 O SISTEMA SOLAR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3" y="1484313"/>
            <a:ext cx="727233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O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Sistema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Solar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é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constituído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não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só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por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planetas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com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os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seus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  <a:hlinkClick r:id="rId3"/>
              </a:rPr>
              <a:t>satélites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mas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também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por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milhares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asteróides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milhões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cometas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.</a:t>
            </a:r>
          </a:p>
          <a:p>
            <a:pPr algn="just"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  <a:p>
            <a:pPr algn="just"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	O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Sistema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Solar,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é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sistema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dominado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por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uma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estrela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central, o Sol,  e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pelos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corpos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que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movem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em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órbita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à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sua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volta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Neste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conjunto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estão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incluídos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nove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planetas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Mercúrio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Vénus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Terra,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Marte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Júpiter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Saturno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Urano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Neptuno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Plutão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os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seus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61 satélites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naturais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milhares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asteróides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cometas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meteoritos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poeira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interplanetária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.</a:t>
            </a:r>
          </a:p>
        </p:txBody>
      </p:sp>
      <p:pic>
        <p:nvPicPr>
          <p:cNvPr id="9" name="Picture 8" descr="psw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25144"/>
            <a:ext cx="3672408" cy="1859156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>
                <a:solidFill>
                  <a:srgbClr val="99CC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PLANETAS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05038"/>
            <a:ext cx="7993062" cy="2952750"/>
          </a:xfrm>
        </p:spPr>
        <p:txBody>
          <a:bodyPr/>
          <a:lstStyle/>
          <a:p>
            <a:pPr eaLnBrk="1" hangingPunct="1"/>
            <a:r>
              <a:rPr lang="pt-PT">
                <a:solidFill>
                  <a:schemeClr val="bg1"/>
                </a:solidFill>
                <a:latin typeface="Arial" charset="0"/>
              </a:rPr>
              <a:t>Vistos da Terra, todos os astros parecem estrelas, mas alguns não cintilam, não têm luz própria – são os planetas. </a:t>
            </a:r>
          </a:p>
          <a:p>
            <a:pPr eaLnBrk="1" hangingPunct="1"/>
            <a:r>
              <a:rPr lang="pt-PT">
                <a:solidFill>
                  <a:schemeClr val="bg1"/>
                </a:solidFill>
                <a:latin typeface="Arial" charset="0"/>
              </a:rPr>
              <a:t>Os planetas refletem a luz que o Sol projeta sobre eles.</a:t>
            </a:r>
          </a:p>
        </p:txBody>
      </p:sp>
      <p:pic>
        <p:nvPicPr>
          <p:cNvPr id="17411" name="Picture 4" descr="figura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57191">
            <a:off x="23813" y="-174625"/>
            <a:ext cx="2854325" cy="3135313"/>
          </a:xfrm>
          <a:noFill/>
        </p:spPr>
      </p:pic>
      <p:pic>
        <p:nvPicPr>
          <p:cNvPr id="5" name="Picture 4" descr="retro-rocket-vector_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61148"/>
            <a:ext cx="3231638" cy="259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FFF09F">
                <a:alpha val="51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PLANETAS</a:t>
            </a:r>
            <a:endParaRPr lang="pt-PT" sz="4000" dirty="0">
              <a:solidFill>
                <a:srgbClr val="99FF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18434" name="Content Placeholder 5" descr="Sistema-sol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609" b="-58609"/>
          <a:stretch>
            <a:fillRect/>
          </a:stretch>
        </p:blipFill>
        <p:spPr>
          <a:xfrm>
            <a:off x="3575050" y="273050"/>
            <a:ext cx="5397500" cy="6324600"/>
          </a:xfrm>
        </p:spPr>
      </p:pic>
      <p:sp>
        <p:nvSpPr>
          <p:cNvPr id="18435" name="Rectangle 10">
            <a:hlinkClick r:id="rId3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1484313"/>
            <a:ext cx="259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Mercúrio</a:t>
            </a:r>
          </a:p>
        </p:txBody>
      </p:sp>
      <p:sp>
        <p:nvSpPr>
          <p:cNvPr id="18436" name="Rectangle 10">
            <a:hlinkClick r:id="rId5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2528888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Terra</a:t>
            </a:r>
          </a:p>
        </p:txBody>
      </p:sp>
      <p:sp>
        <p:nvSpPr>
          <p:cNvPr id="18437" name="Rectangle 10">
            <a:hlinkClick r:id="rId6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2006600"/>
            <a:ext cx="2592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Vénus</a:t>
            </a:r>
          </a:p>
        </p:txBody>
      </p:sp>
      <p:sp>
        <p:nvSpPr>
          <p:cNvPr id="18438" name="Rectangle 10">
            <a:hlinkClick r:id="rId7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3051175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Marte</a:t>
            </a:r>
          </a:p>
        </p:txBody>
      </p:sp>
      <p:sp>
        <p:nvSpPr>
          <p:cNvPr id="18439" name="Rectangle 10">
            <a:hlinkClick r:id="rId8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3573463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Júpiter</a:t>
            </a:r>
          </a:p>
        </p:txBody>
      </p:sp>
      <p:sp>
        <p:nvSpPr>
          <p:cNvPr id="18440" name="Rectangle 10">
            <a:hlinkClick r:id="rId9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4095750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Saturno</a:t>
            </a:r>
          </a:p>
        </p:txBody>
      </p:sp>
      <p:sp>
        <p:nvSpPr>
          <p:cNvPr id="18441" name="Rectangle 10">
            <a:hlinkClick r:id="rId10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4616450"/>
            <a:ext cx="2592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Úrano</a:t>
            </a:r>
          </a:p>
        </p:txBody>
      </p:sp>
      <p:sp>
        <p:nvSpPr>
          <p:cNvPr id="18442" name="Rectangle 10">
            <a:hlinkClick r:id="rId11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5138738"/>
            <a:ext cx="259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Neptuno</a:t>
            </a:r>
          </a:p>
        </p:txBody>
      </p:sp>
      <p:sp>
        <p:nvSpPr>
          <p:cNvPr id="18443" name="Rectangle 10">
            <a:hlinkClick r:id="rId12" action="ppaction://hlinksldjump">
              <a:snd r:embed="rId4" name="Arrow"/>
            </a:hlinkClick>
          </p:cNvPr>
          <p:cNvSpPr>
            <a:spLocks noChangeArrowheads="1"/>
          </p:cNvSpPr>
          <p:nvPr/>
        </p:nvSpPr>
        <p:spPr bwMode="auto">
          <a:xfrm>
            <a:off x="539750" y="5661025"/>
            <a:ext cx="2592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>
                <a:solidFill>
                  <a:schemeClr val="bg1"/>
                </a:solidFill>
              </a:rPr>
              <a:t> Plutão</a:t>
            </a:r>
          </a:p>
        </p:txBody>
      </p:sp>
      <p:sp>
        <p:nvSpPr>
          <p:cNvPr id="11" name="Action Button: End 10">
            <a:hlinkClick r:id="rId13" action="ppaction://hlinksldjump" highlightClick="1"/>
          </p:cNvPr>
          <p:cNvSpPr/>
          <p:nvPr/>
        </p:nvSpPr>
        <p:spPr>
          <a:xfrm>
            <a:off x="7885113" y="6092825"/>
            <a:ext cx="574675" cy="431800"/>
          </a:xfrm>
          <a:prstGeom prst="actionButtonE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MERCÚRIO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pt-PT" sz="2400" dirty="0">
                <a:solidFill>
                  <a:schemeClr val="bg1"/>
                </a:solidFill>
                <a:latin typeface="Arial" charset="0"/>
                <a:cs typeface="+mn-cs"/>
              </a:rPr>
              <a:t>Mercúrio é o planeta mais perto do sol. É um planeta muito quente</a:t>
            </a:r>
            <a:r>
              <a:rPr lang="pt-PT" sz="2400" dirty="0" smtClean="0">
                <a:solidFill>
                  <a:schemeClr val="bg1"/>
                </a:solidFill>
                <a:latin typeface="Arial" charset="0"/>
                <a:cs typeface="+mn-cs"/>
              </a:rPr>
              <a:t>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PT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pt-PT" sz="2400" dirty="0">
                <a:solidFill>
                  <a:schemeClr val="bg1"/>
                </a:solidFill>
                <a:latin typeface="Arial" charset="0"/>
                <a:cs typeface="+mn-cs"/>
              </a:rPr>
              <a:t>É um planeta rochoso</a:t>
            </a:r>
            <a:r>
              <a:rPr lang="pt-PT" sz="2400" dirty="0" smtClean="0">
                <a:solidFill>
                  <a:schemeClr val="bg1"/>
                </a:solidFill>
                <a:latin typeface="Arial" charset="0"/>
                <a:cs typeface="+mn-cs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PT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pt-PT" sz="2400" dirty="0">
                <a:solidFill>
                  <a:schemeClr val="bg1"/>
                </a:solidFill>
                <a:latin typeface="Arial" charset="0"/>
                <a:cs typeface="+mn-cs"/>
              </a:rPr>
              <a:t>A sua rotação é muito lenta e por isso os dias são muito, muito longos… Se morássemos em Mercúrio, um dia seria equivalente a 59 dias na Terra</a:t>
            </a:r>
            <a:r>
              <a:rPr lang="pt-PT" dirty="0">
                <a:solidFill>
                  <a:schemeClr val="bg1"/>
                </a:solidFill>
                <a:latin typeface="Arial" charset="0"/>
                <a:cs typeface="+mn-cs"/>
              </a:rPr>
              <a:t>!</a:t>
            </a:r>
          </a:p>
        </p:txBody>
      </p:sp>
      <p:pic>
        <p:nvPicPr>
          <p:cNvPr id="4" name="Content Placeholder 3" descr="mercurio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09" t="517" r="-1440" b="-91370"/>
          <a:stretch>
            <a:fillRect/>
          </a:stretch>
        </p:blipFill>
        <p:spPr>
          <a:xfrm>
            <a:off x="4648200" y="1176338"/>
            <a:ext cx="4160838" cy="4949825"/>
          </a:xfrm>
        </p:spPr>
      </p:pic>
      <p:sp>
        <p:nvSpPr>
          <p:cNvPr id="6" name="Rounded Rectangle 5"/>
          <p:cNvSpPr/>
          <p:nvPr/>
        </p:nvSpPr>
        <p:spPr>
          <a:xfrm>
            <a:off x="5508625" y="4292600"/>
            <a:ext cx="1943100" cy="1944688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8027988" y="5805488"/>
            <a:ext cx="576262" cy="6477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 dirty="0">
                <a:solidFill>
                  <a:srgbClr val="FF99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VÉNUS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>
                <a:solidFill>
                  <a:schemeClr val="bg1"/>
                </a:solidFill>
                <a:latin typeface="Arial" charset="0"/>
                <a:cs typeface="Arial" charset="0"/>
              </a:rPr>
              <a:t>Vénus está coberto por nuvens que captam o calor do sol e fazem com que Vénus seja o planeta mais quente do sistema solar </a:t>
            </a:r>
            <a:r>
              <a:rPr lang="pt-PT" sz="2400">
                <a:solidFill>
                  <a:schemeClr val="bg1"/>
                </a:solidFill>
                <a:latin typeface="Arial" charset="0"/>
                <a:cs typeface="Arial" charset="0"/>
              </a:rPr>
              <a:t>(462º c).</a:t>
            </a:r>
          </a:p>
        </p:txBody>
      </p:sp>
      <p:pic>
        <p:nvPicPr>
          <p:cNvPr id="3" name="Content Placeholder 2" descr="venus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47" t="2190" r="-970" b="-105864"/>
          <a:stretch>
            <a:fillRect/>
          </a:stretch>
        </p:blipFill>
        <p:spPr>
          <a:xfrm>
            <a:off x="5080000" y="1149350"/>
            <a:ext cx="3892550" cy="5291138"/>
          </a:xfrm>
        </p:spPr>
      </p:pic>
      <p:sp>
        <p:nvSpPr>
          <p:cNvPr id="5" name="Rounded Rectangle 4"/>
          <p:cNvSpPr/>
          <p:nvPr/>
        </p:nvSpPr>
        <p:spPr>
          <a:xfrm>
            <a:off x="5076825" y="4221163"/>
            <a:ext cx="2159000" cy="1728787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FF99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7812088" y="6021388"/>
            <a:ext cx="431800" cy="431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 dirty="0">
                <a:solidFill>
                  <a:srgbClr val="66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TERRA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496887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Terra é o planeta onde vivemos.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Tem água e ar para respirarmos.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Devido à grande quantidade de água, o nosso planeta tem a cor azul.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Não é muito quente nem muito frio, para que assim as plantas e os animais possam sobreviver.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200">
                <a:solidFill>
                  <a:schemeClr val="bg1"/>
                </a:solidFill>
                <a:latin typeface="Arial" charset="0"/>
              </a:rPr>
              <a:t>A Terra tem uma lua.</a:t>
            </a:r>
          </a:p>
        </p:txBody>
      </p:sp>
      <p:pic>
        <p:nvPicPr>
          <p:cNvPr id="21507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6" t="-124138" r="-88400" b="-4825"/>
          <a:stretch>
            <a:fillRect/>
          </a:stretch>
        </p:blipFill>
        <p:spPr>
          <a:xfrm>
            <a:off x="4500563" y="1268413"/>
            <a:ext cx="4176712" cy="5327650"/>
          </a:xfrm>
        </p:spPr>
      </p:pic>
      <p:pic>
        <p:nvPicPr>
          <p:cNvPr id="5" name="Picture 4" descr="Terra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42005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7956550" y="6165850"/>
            <a:ext cx="503238" cy="431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MARTE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Marte é um planeta pequeno e seco.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Tem uma superfície rochosa de cor vermelha.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Se pesássemos 45 quilos na Terra, em Marte apenas pesaríamos 17 quilos! Seríamos todos magrinhos!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Marte tem duas luas.</a:t>
            </a:r>
          </a:p>
        </p:txBody>
      </p:sp>
      <p:pic>
        <p:nvPicPr>
          <p:cNvPr id="4" name="Content Placeholder 3" descr="marte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18" t="-713" r="-1820" b="-83542"/>
          <a:stretch>
            <a:fillRect/>
          </a:stretch>
        </p:blipFill>
        <p:spPr>
          <a:xfrm>
            <a:off x="4572000" y="1052513"/>
            <a:ext cx="4268788" cy="5307012"/>
          </a:xfrm>
        </p:spPr>
      </p:pic>
      <p:pic>
        <p:nvPicPr>
          <p:cNvPr id="22532" name="Picture 4" descr="marte-37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365625"/>
            <a:ext cx="25796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7956550" y="5949950"/>
            <a:ext cx="431800" cy="431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pt-PT" sz="4800" b="1" dirty="0">
                <a:solidFill>
                  <a:srgbClr val="FFE37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JÚPITER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5040312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Júpiter é o maior planeta do sistema solar. É tão grande que a Terra caberia 1,300 vezes dentro de Júpiter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É constituído por líquidos e gases. Tem nuvens de gás e um anel de pó ao seu redor. Júpiter é muito frio.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pt-PT" sz="2400">
                <a:solidFill>
                  <a:schemeClr val="bg1"/>
                </a:solidFill>
                <a:latin typeface="Arial" charset="0"/>
              </a:rPr>
              <a:t>Tem 16 luas! A lua maior de Júpiter é maior que Mercúrio.</a:t>
            </a:r>
          </a:p>
        </p:txBody>
      </p:sp>
      <p:pic>
        <p:nvPicPr>
          <p:cNvPr id="3" name="Content Placeholder 2" descr="jupiter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-310" r="66" b="-4410"/>
          <a:stretch>
            <a:fillRect/>
          </a:stretch>
        </p:blipFill>
        <p:spPr>
          <a:xfrm>
            <a:off x="4572000" y="1557338"/>
            <a:ext cx="4038600" cy="4525962"/>
          </a:xfrm>
        </p:spPr>
      </p:pic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7596188" y="5876925"/>
            <a:ext cx="504825" cy="504825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478</Words>
  <Application>Microsoft Macintosh PowerPoint</Application>
  <PresentationFormat>On-screen Show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Modelo de apresentação predefinido</vt:lpstr>
      <vt:lpstr>Twilight</vt:lpstr>
      <vt:lpstr>Pushpin</vt:lpstr>
      <vt:lpstr>Summer</vt:lpstr>
      <vt:lpstr>OS PLANETAS</vt:lpstr>
      <vt:lpstr> O SISTEMA SOLAR</vt:lpstr>
      <vt:lpstr>PLANETAS</vt:lpstr>
      <vt:lpstr>PLANETAS</vt:lpstr>
      <vt:lpstr>MERCÚRIO</vt:lpstr>
      <vt:lpstr>VÉNUS</vt:lpstr>
      <vt:lpstr>TERRA</vt:lpstr>
      <vt:lpstr>MARTE</vt:lpstr>
      <vt:lpstr>JÚPITER</vt:lpstr>
      <vt:lpstr>SATURNO</vt:lpstr>
      <vt:lpstr>ÚRANO</vt:lpstr>
      <vt:lpstr>NEPTUNO</vt:lpstr>
      <vt:lpstr>PLUTÃO</vt:lpstr>
      <vt:lpstr>ADIVINHA</vt:lpstr>
      <vt:lpstr>PowerPoint Presentation</vt:lpstr>
      <vt:lpstr>Muito bem!!         Acertaste! É o SOL!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planetas</dc:title>
  <dc:subject/>
  <dc:creator>Susana Silva</dc:creator>
  <cp:keywords/>
  <dc:description/>
  <cp:lastModifiedBy>Susana Silva</cp:lastModifiedBy>
  <cp:revision>58</cp:revision>
  <dcterms:created xsi:type="dcterms:W3CDTF">2006-04-24T09:07:35Z</dcterms:created>
  <dcterms:modified xsi:type="dcterms:W3CDTF">2014-06-09T08:48:41Z</dcterms:modified>
  <cp:category/>
</cp:coreProperties>
</file>